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60" r:id="rId3"/>
    <p:sldId id="258" r:id="rId4"/>
    <p:sldId id="261" r:id="rId5"/>
    <p:sldId id="265" r:id="rId6"/>
    <p:sldId id="266" r:id="rId7"/>
    <p:sldId id="267" r:id="rId8"/>
    <p:sldId id="263" r:id="rId9"/>
    <p:sldId id="264" r:id="rId10"/>
    <p:sldId id="269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0" r:id="rId2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99CC"/>
    <a:srgbClr val="993300"/>
    <a:srgbClr val="A9FD7F"/>
    <a:srgbClr val="FFFFCC"/>
    <a:srgbClr val="FFFF99"/>
    <a:srgbClr val="FFCCCC"/>
    <a:srgbClr val="FF6600"/>
    <a:srgbClr val="0099FF"/>
    <a:srgbClr val="000066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Stredný štýl 1 - zvýrazneni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8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gridSpacing cx="737371525" cy="7373715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DA1C4-5B3D-4266-8FDF-2AE8F787EB19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A85B2-4A43-4BBC-958A-0845849694B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dirty="0" smtClean="0"/>
              <a:t>Žiaci majú štvorčekový papier (strana štvorca 1 cm) buď doňho priamo rysujú, alebo ako podložku v čistom zošite, alebo digitálnu podložku v grafickom editore.</a:t>
            </a:r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1200" dirty="0" smtClean="0"/>
              <a:t>Žiaci majú štvorčekový papier (strana štvorca 1 cm) buď doňho priamo rysujú, alebo ako podložku v čistom zošite, alebo digitálnu podložku v grafickom editore.</a:t>
            </a:r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Otázky: Ktoré útvary patria medzi trojuholníky, štvoruholníky? Ktoré útvary majú 4 vrcholy? ...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Vymenuj, zapíš vrcholy, strany ...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Riešenie sa zobrazí po kliknutí na sovu.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Riešenie sa zobrazí po kliknutí na sovu.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11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Riešenie sa zobrazí po kliknutí na sovu.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A85B2-4A43-4BBC-958A-0845849694BA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1024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10263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026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066800"/>
            <a:ext cx="7772400" cy="1417638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CA"/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sk-SK" smtClean="0"/>
              <a:t>Kliknite sem a upravte štýl predlohy podnadpisov.</a:t>
            </a:r>
            <a:endParaRPr lang="en-CA"/>
          </a:p>
        </p:txBody>
      </p:sp>
      <p:sp>
        <p:nvSpPr>
          <p:cNvPr id="10267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10268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sk-SK"/>
          </a:p>
        </p:txBody>
      </p:sp>
      <p:sp>
        <p:nvSpPr>
          <p:cNvPr id="10269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002463" y="304800"/>
            <a:ext cx="1943100" cy="57912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73163" y="304800"/>
            <a:ext cx="5676900" cy="57912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obrázok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3716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jektu ClipArt 3"/>
          <p:cNvSpPr>
            <a:spLocks noGrp="1"/>
          </p:cNvSpPr>
          <p:nvPr>
            <p:ph type="clip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r>
              <a:rPr lang="sk-SK" smtClean="0"/>
              <a:t>Ak chcete pridať obrázok ClipArt, kliknite na ikonu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 advClick="0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923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924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3048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9B335B31-19F0-48A2-9B73-533E0F997E8E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924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D4CB1A59-3E60-4042-A287-30C67A2203C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 advClick="0">
    <p:split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Relationship Id="rId5" Type="http://schemas.openxmlformats.org/officeDocument/2006/relationships/slide" Target="slide2.xml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3.xml"/><Relationship Id="rId3" Type="http://schemas.openxmlformats.org/officeDocument/2006/relationships/slide" Target="slide6.xml"/><Relationship Id="rId7" Type="http://schemas.openxmlformats.org/officeDocument/2006/relationships/slide" Target="slide11.xml"/><Relationship Id="rId12" Type="http://schemas.openxmlformats.org/officeDocument/2006/relationships/slide" Target="slide1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Relationship Id="rId6" Type="http://schemas.openxmlformats.org/officeDocument/2006/relationships/slide" Target="slide10.xml"/><Relationship Id="rId11" Type="http://schemas.openxmlformats.org/officeDocument/2006/relationships/slide" Target="slide4.xml"/><Relationship Id="rId5" Type="http://schemas.openxmlformats.org/officeDocument/2006/relationships/slide" Target="slide9.xml"/><Relationship Id="rId15" Type="http://schemas.openxmlformats.org/officeDocument/2006/relationships/slide" Target="slide26.xml"/><Relationship Id="rId10" Type="http://schemas.openxmlformats.org/officeDocument/2006/relationships/slide" Target="slide3.xml"/><Relationship Id="rId4" Type="http://schemas.openxmlformats.org/officeDocument/2006/relationships/slide" Target="slide8.xml"/><Relationship Id="rId9" Type="http://schemas.openxmlformats.org/officeDocument/2006/relationships/slide" Target="slide16.xml"/><Relationship Id="rId14" Type="http://schemas.openxmlformats.org/officeDocument/2006/relationships/slide" Target="slide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uska8.cz/odkazy/gif.htm" TargetMode="External"/><Relationship Id="rId2" Type="http://schemas.openxmlformats.org/officeDocument/2006/relationships/hyperlink" Target="http://www.zborovna.sk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78019" cy="114226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k-SK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Rovinné útvary</a:t>
            </a:r>
            <a:endParaRPr lang="sk-SK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3607" y="5193058"/>
            <a:ext cx="7982130" cy="625624"/>
          </a:xfrm>
        </p:spPr>
        <p:txBody>
          <a:bodyPr/>
          <a:lstStyle/>
          <a:p>
            <a:pPr algn="l"/>
            <a:r>
              <a:rPr lang="sk-SK" sz="2800" dirty="0" smtClean="0"/>
              <a:t>4. ročník                   Mgr. Andrea Karchutňáková</a:t>
            </a:r>
            <a:endParaRPr lang="sk-SK" sz="2800" dirty="0"/>
          </a:p>
        </p:txBody>
      </p:sp>
      <p:sp>
        <p:nvSpPr>
          <p:cNvPr id="8" name="Tlačidlo akcie: Dopredu alebo Ďalej 7">
            <a:hlinkClick r:id="" action="ppaction://hlinkshowjump?jump=nextslide" highlightClick="1"/>
          </p:cNvPr>
          <p:cNvSpPr/>
          <p:nvPr/>
        </p:nvSpPr>
        <p:spPr bwMode="auto">
          <a:xfrm>
            <a:off x="7906043" y="6246054"/>
            <a:ext cx="1237957" cy="611945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5148064" y="2132856"/>
          <a:ext cx="360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tvorstranná šípka 9"/>
          <p:cNvSpPr/>
          <p:nvPr/>
        </p:nvSpPr>
        <p:spPr bwMode="auto">
          <a:xfrm>
            <a:off x="6156176" y="2780928"/>
            <a:ext cx="144016" cy="144016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5148064" y="2132856"/>
          <a:ext cx="360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 bwMode="auto">
          <a:xfrm>
            <a:off x="1173163" y="180109"/>
            <a:ext cx="7675415" cy="1634836"/>
          </a:xfrm>
          <a:prstGeom prst="rect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Narysuj obdĺžnik EFGH, </a:t>
            </a:r>
            <a:b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ktorého susedné strany majú dĺžku 3 cm a 5 cm.</a:t>
            </a:r>
            <a:endParaRPr kumimoji="1" lang="sk-SK" sz="3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187624" y="2132856"/>
          <a:ext cx="360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Štvorstranná šípka 6"/>
          <p:cNvSpPr/>
          <p:nvPr/>
        </p:nvSpPr>
        <p:spPr bwMode="auto">
          <a:xfrm>
            <a:off x="6153044" y="4628167"/>
            <a:ext cx="144016" cy="144016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Štvorstranná šípka 7"/>
          <p:cNvSpPr/>
          <p:nvPr/>
        </p:nvSpPr>
        <p:spPr bwMode="auto">
          <a:xfrm>
            <a:off x="7263827" y="4639459"/>
            <a:ext cx="144016" cy="144016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Štvorstranná šípka 8"/>
          <p:cNvSpPr/>
          <p:nvPr/>
        </p:nvSpPr>
        <p:spPr bwMode="auto">
          <a:xfrm>
            <a:off x="7233081" y="2787191"/>
            <a:ext cx="144016" cy="144016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940152" y="566124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sk-SK" b="1" dirty="0" smtClean="0"/>
              <a:t>Vyznač vrcholy</a:t>
            </a:r>
          </a:p>
          <a:p>
            <a:pPr marL="342900" indent="-342900">
              <a:buFont typeface="+mj-lt"/>
              <a:buAutoNum type="arabicParenR"/>
            </a:pPr>
            <a:r>
              <a:rPr lang="sk-SK" b="1" dirty="0" smtClean="0"/>
              <a:t>Zostroj strany</a:t>
            </a:r>
          </a:p>
          <a:p>
            <a:pPr marL="342900" indent="-342900">
              <a:buFont typeface="+mj-lt"/>
              <a:buAutoNum type="arabicParenR"/>
            </a:pPr>
            <a:r>
              <a:rPr lang="sk-SK" b="1" dirty="0" smtClean="0"/>
              <a:t>Pomenuj</a:t>
            </a:r>
            <a:endParaRPr lang="sk-SK" b="1" dirty="0"/>
          </a:p>
        </p:txBody>
      </p:sp>
      <p:cxnSp>
        <p:nvCxnSpPr>
          <p:cNvPr id="12" name="Rovná spojnica 11"/>
          <p:cNvCxnSpPr/>
          <p:nvPr/>
        </p:nvCxnSpPr>
        <p:spPr bwMode="auto">
          <a:xfrm>
            <a:off x="7301345" y="2854036"/>
            <a:ext cx="20635" cy="18878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 bwMode="auto">
          <a:xfrm flipH="1">
            <a:off x="6228184" y="2852803"/>
            <a:ext cx="1080753" cy="13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 bwMode="auto">
          <a:xfrm>
            <a:off x="6225436" y="2855934"/>
            <a:ext cx="2748" cy="184738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4499973" y="5661248"/>
            <a:ext cx="144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 smtClean="0"/>
              <a:t>Postup:</a:t>
            </a:r>
            <a:endParaRPr lang="sk-SK" dirty="0"/>
          </a:p>
        </p:txBody>
      </p:sp>
      <p:cxnSp>
        <p:nvCxnSpPr>
          <p:cNvPr id="16" name="Rovná spojnica 15"/>
          <p:cNvCxnSpPr/>
          <p:nvPr/>
        </p:nvCxnSpPr>
        <p:spPr bwMode="auto">
          <a:xfrm>
            <a:off x="6234830" y="4706655"/>
            <a:ext cx="1064713" cy="75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lačidlo akcie: Domov 16">
            <a:hlinkClick r:id="rId2" action="ppaction://hlinksldjump" highlightClick="1"/>
          </p:cNvPr>
          <p:cNvSpPr/>
          <p:nvPr/>
        </p:nvSpPr>
        <p:spPr bwMode="auto">
          <a:xfrm>
            <a:off x="8820443" y="6513342"/>
            <a:ext cx="323557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050" name="Picture 2" descr="pointing-ow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258" y="5610957"/>
            <a:ext cx="1097959" cy="1043062"/>
          </a:xfrm>
          <a:prstGeom prst="rect">
            <a:avLst/>
          </a:prstGeom>
          <a:noFill/>
        </p:spPr>
      </p:pic>
      <p:sp>
        <p:nvSpPr>
          <p:cNvPr id="19" name="Tlačidlo akcie: Dopredu alebo Ďalej 18">
            <a:hlinkClick r:id="" action="ppaction://hlinkshowjump?jump=nextslide" highlightClick="1"/>
          </p:cNvPr>
          <p:cNvSpPr/>
          <p:nvPr/>
        </p:nvSpPr>
        <p:spPr bwMode="auto">
          <a:xfrm>
            <a:off x="8825345" y="6151418"/>
            <a:ext cx="318655" cy="360218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 bwMode="auto">
          <a:xfrm>
            <a:off x="1173163" y="304799"/>
            <a:ext cx="7576942" cy="1658471"/>
          </a:xfrm>
          <a:prstGeom prst="rect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Narysuj obdĺžnik PRST, </a:t>
            </a:r>
            <a:b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ktorý bude mať strany 3-krát kratšie ako obdĺžnik IJKL.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195043" y="2484547"/>
          <a:ext cx="3960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lačidlo akcie: Domov 4">
            <a:hlinkClick r:id="rId3" action="ppaction://hlinksldjump" highlightClick="1"/>
          </p:cNvPr>
          <p:cNvSpPr/>
          <p:nvPr/>
        </p:nvSpPr>
        <p:spPr bwMode="auto">
          <a:xfrm>
            <a:off x="8820443" y="6513342"/>
            <a:ext cx="323557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5471352" y="2511300"/>
          <a:ext cx="3240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6" name="Picture 2" descr="medi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3052" y="5611186"/>
            <a:ext cx="980838" cy="903189"/>
          </a:xfrm>
          <a:prstGeom prst="rect">
            <a:avLst/>
          </a:prstGeom>
          <a:noFill/>
        </p:spPr>
      </p:pic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5473623" y="2540143"/>
          <a:ext cx="3240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>
                          <a:solidFill>
                            <a:schemeClr val="accent4"/>
                          </a:solidFill>
                        </a:rPr>
                        <a:t>T</a:t>
                      </a:r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>
                          <a:solidFill>
                            <a:schemeClr val="accent4"/>
                          </a:solidFill>
                        </a:rPr>
                        <a:t>S</a:t>
                      </a:r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>
                          <a:solidFill>
                            <a:schemeClr val="accent4"/>
                          </a:solidFill>
                        </a:rPr>
                        <a:t>P</a:t>
                      </a:r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>
                          <a:solidFill>
                            <a:schemeClr val="accent4"/>
                          </a:solidFill>
                        </a:rPr>
                        <a:t>R</a:t>
                      </a:r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lačidlo akcie: Dopredu alebo Ďalej 9">
            <a:hlinkClick r:id="" action="ppaction://hlinkshowjump?jump=nextslide" highlightClick="1"/>
          </p:cNvPr>
          <p:cNvSpPr/>
          <p:nvPr/>
        </p:nvSpPr>
        <p:spPr bwMode="auto">
          <a:xfrm>
            <a:off x="8825345" y="6151418"/>
            <a:ext cx="318655" cy="360218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 bwMode="auto">
          <a:xfrm>
            <a:off x="1173163" y="304800"/>
            <a:ext cx="7576942" cy="1044315"/>
          </a:xfrm>
          <a:prstGeom prst="rect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Koľko je na obrázku</a:t>
            </a:r>
            <a:r>
              <a:rPr kumimoji="1" lang="sk-SK" sz="3600" b="1" i="0" u="none" strike="noStrike" kern="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štvorcov a koľko obdĺžnikov?</a:t>
            </a:r>
            <a:endParaRPr kumimoji="1" lang="sk-SK" sz="36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lačidlo akcie: Domov 4">
            <a:hlinkClick r:id="rId3" action="ppaction://hlinksldjump" highlightClick="1"/>
          </p:cNvPr>
          <p:cNvSpPr/>
          <p:nvPr/>
        </p:nvSpPr>
        <p:spPr bwMode="auto">
          <a:xfrm>
            <a:off x="8820443" y="6513342"/>
            <a:ext cx="323557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154185" y="1731811"/>
          <a:ext cx="7560000" cy="402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" name="Picture 2" descr="medi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0945" y="5711047"/>
            <a:ext cx="980838" cy="903189"/>
          </a:xfrm>
          <a:prstGeom prst="rect">
            <a:avLst/>
          </a:prstGeom>
          <a:noFill/>
        </p:spPr>
      </p:pic>
      <p:sp>
        <p:nvSpPr>
          <p:cNvPr id="12" name="BlokTextu 11"/>
          <p:cNvSpPr txBox="1"/>
          <p:nvPr/>
        </p:nvSpPr>
        <p:spPr>
          <a:xfrm>
            <a:off x="3882452" y="6026046"/>
            <a:ext cx="371756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k-SK" sz="2400" dirty="0" smtClean="0"/>
              <a:t>štvorcov: 3, obdĺžnikov: 4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2634" y="201706"/>
            <a:ext cx="7886493" cy="13984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sk-SK" sz="2000" b="1" dirty="0" smtClean="0">
                <a:solidFill>
                  <a:schemeClr val="tx1"/>
                </a:solidFill>
              </a:rPr>
              <a:t>Detské pieskovisko má tvar štvorca. Ocko chce vymeniť drevené ohradenie okolo neho.</a:t>
            </a:r>
            <a:br>
              <a:rPr lang="sk-SK" sz="2000" b="1" dirty="0" smtClean="0">
                <a:solidFill>
                  <a:schemeClr val="tx1"/>
                </a:solidFill>
              </a:rPr>
            </a:br>
            <a:r>
              <a:rPr lang="sk-SK" sz="2000" b="1" i="1" dirty="0" smtClean="0">
                <a:solidFill>
                  <a:schemeClr val="tx1"/>
                </a:solidFill>
              </a:rPr>
              <a:t>Koľko metrov drevených dosiek je potrebné kúpiť, ak jedna jeho strana meria 3 metre?</a:t>
            </a:r>
            <a:endParaRPr lang="cs-CZ" sz="2000" b="1" i="1" dirty="0">
              <a:solidFill>
                <a:schemeClr val="tx1"/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1285852" y="2285992"/>
            <a:ext cx="3071834" cy="3071834"/>
          </a:xfrm>
          <a:prstGeom prst="rect">
            <a:avLst/>
          </a:prstGeom>
          <a:solidFill>
            <a:srgbClr val="FFFFCC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ok 5" descr="dievcatko v pieskovisku.gif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-10000"/>
          </a:blip>
          <a:stretch>
            <a:fillRect/>
          </a:stretch>
        </p:blipFill>
        <p:spPr>
          <a:xfrm>
            <a:off x="1575359" y="2759833"/>
            <a:ext cx="2440939" cy="2126960"/>
          </a:xfrm>
          <a:prstGeom prst="rect">
            <a:avLst/>
          </a:prstGeom>
        </p:spPr>
      </p:pic>
      <p:sp>
        <p:nvSpPr>
          <p:cNvPr id="8" name="BlokTextu 7"/>
          <p:cNvSpPr txBox="1"/>
          <p:nvPr/>
        </p:nvSpPr>
        <p:spPr>
          <a:xfrm>
            <a:off x="2356543" y="1675690"/>
            <a:ext cx="8280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/>
              <a:t>3 m</a:t>
            </a:r>
            <a:endParaRPr lang="cs-CZ" sz="2800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4419617" y="3949041"/>
            <a:ext cx="8280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/>
              <a:t>3 m</a:t>
            </a:r>
            <a:endParaRPr lang="cs-CZ" sz="2800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395917" y="3543439"/>
            <a:ext cx="8280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/>
              <a:t>3 m</a:t>
            </a:r>
            <a:endParaRPr lang="cs-CZ" sz="2800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2458387" y="5402797"/>
            <a:ext cx="82800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 smtClean="0"/>
              <a:t>3 m</a:t>
            </a:r>
            <a:endParaRPr lang="cs-CZ" sz="2800" b="1" dirty="0"/>
          </a:p>
        </p:txBody>
      </p:sp>
      <p:sp>
        <p:nvSpPr>
          <p:cNvPr id="12" name="BlokTextu 11"/>
          <p:cNvSpPr txBox="1"/>
          <p:nvPr/>
        </p:nvSpPr>
        <p:spPr>
          <a:xfrm>
            <a:off x="4504324" y="1836350"/>
            <a:ext cx="4639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chemeClr val="accent6">
                    <a:lumMod val="50000"/>
                  </a:schemeClr>
                </a:solidFill>
              </a:rPr>
              <a:t>Výpočet </a:t>
            </a:r>
            <a:r>
              <a:rPr lang="sk-SK" sz="2000" b="1" dirty="0" smtClean="0">
                <a:solidFill>
                  <a:srgbClr val="C00000"/>
                </a:solidFill>
              </a:rPr>
              <a:t>obvodu štvorca ABCD</a:t>
            </a:r>
            <a:r>
              <a:rPr lang="sk-SK" sz="2000" b="1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cs-CZ" sz="2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4500562" y="2214554"/>
            <a:ext cx="4643438" cy="95410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sk-SK" sz="2800" b="1" dirty="0" smtClean="0">
                <a:solidFill>
                  <a:schemeClr val="tx1"/>
                </a:solidFill>
              </a:rPr>
              <a:t>o = 3 m </a:t>
            </a:r>
            <a:r>
              <a:rPr kumimoji="1" lang="en-US" sz="2800" b="1" dirty="0" smtClean="0">
                <a:solidFill>
                  <a:schemeClr val="tx1"/>
                </a:solidFill>
              </a:rPr>
              <a:t>+</a:t>
            </a:r>
            <a:r>
              <a:rPr kumimoji="1" lang="sk-SK" sz="2800" b="1" dirty="0" smtClean="0">
                <a:solidFill>
                  <a:schemeClr val="tx1"/>
                </a:solidFill>
              </a:rPr>
              <a:t> 3 m </a:t>
            </a:r>
            <a:r>
              <a:rPr kumimoji="1" lang="en-US" sz="2800" b="1" dirty="0" smtClean="0">
                <a:solidFill>
                  <a:schemeClr val="tx1"/>
                </a:solidFill>
              </a:rPr>
              <a:t>+</a:t>
            </a:r>
            <a:r>
              <a:rPr kumimoji="1" lang="sk-SK" sz="2800" b="1" dirty="0" smtClean="0">
                <a:solidFill>
                  <a:schemeClr val="tx1"/>
                </a:solidFill>
              </a:rPr>
              <a:t> 3 m</a:t>
            </a:r>
            <a:r>
              <a:rPr kumimoji="1" lang="en-US" sz="2800" b="1" dirty="0" smtClean="0">
                <a:solidFill>
                  <a:schemeClr val="tx1"/>
                </a:solidFill>
              </a:rPr>
              <a:t> +</a:t>
            </a:r>
            <a:r>
              <a:rPr kumimoji="1" lang="sk-SK" sz="2800" b="1" dirty="0" smtClean="0">
                <a:solidFill>
                  <a:schemeClr val="tx1"/>
                </a:solidFill>
              </a:rPr>
              <a:t> 3 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sk-SK" sz="2800" b="1" dirty="0" smtClean="0">
                <a:solidFill>
                  <a:schemeClr val="tx1"/>
                </a:solidFill>
              </a:rPr>
              <a:t>o = 12 m</a:t>
            </a:r>
            <a:endParaRPr kumimoji="1" lang="cs-CZ" sz="2800" b="1" dirty="0">
              <a:solidFill>
                <a:schemeClr val="tx1"/>
              </a:solidFill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518212" y="3312826"/>
            <a:ext cx="4625788" cy="5232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2800" b="1" dirty="0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sk-SK" sz="2800" b="1" dirty="0" smtClean="0">
                <a:solidFill>
                  <a:srgbClr val="C00000"/>
                </a:solidFill>
                <a:latin typeface="Comic Sans MS" pitchFamily="66" charset="0"/>
              </a:rPr>
              <a:t>=</a:t>
            </a:r>
            <a:r>
              <a:rPr lang="sk-SK" sz="2800" b="1" dirty="0" smtClean="0">
                <a:latin typeface="Comic Sans MS" pitchFamily="66" charset="0"/>
              </a:rPr>
              <a:t> </a:t>
            </a:r>
            <a:r>
              <a:rPr lang="sk-SK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4 </a:t>
            </a:r>
            <a:r>
              <a:rPr lang="sk-SK" sz="2800" b="1" dirty="0" smtClean="0">
                <a:solidFill>
                  <a:srgbClr val="C00000"/>
                </a:solidFill>
                <a:latin typeface="Comic Sans MS" pitchFamily="66" charset="0"/>
              </a:rPr>
              <a:t>. 3 m </a:t>
            </a:r>
            <a:r>
              <a:rPr lang="sk-SK" sz="2800" b="1" dirty="0" smtClean="0">
                <a:latin typeface="Comic Sans MS" pitchFamily="66" charset="0"/>
              </a:rPr>
              <a:t>= 12 m</a:t>
            </a:r>
            <a:endParaRPr lang="cs-CZ" sz="2800" b="1" dirty="0">
              <a:latin typeface="Comic Sans MS" pitchFamily="66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1083921" y="6106180"/>
            <a:ext cx="7602879" cy="46166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chemeClr val="tx1"/>
                </a:solidFill>
              </a:rPr>
              <a:t>Obvod detského pieskoviska je </a:t>
            </a:r>
            <a:r>
              <a:rPr lang="sk-SK" sz="2400" b="1" dirty="0" smtClean="0">
                <a:solidFill>
                  <a:srgbClr val="C00000"/>
                </a:solidFill>
              </a:rPr>
              <a:t>12 metrov</a:t>
            </a:r>
            <a:r>
              <a:rPr lang="sk-SK" sz="2400" b="1" dirty="0" smtClean="0">
                <a:solidFill>
                  <a:srgbClr val="002060"/>
                </a:solidFill>
              </a:rPr>
              <a:t>.</a:t>
            </a:r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928662" y="5357826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002060"/>
                </a:solidFill>
              </a:rPr>
              <a:t>A</a:t>
            </a:r>
            <a:endParaRPr lang="sk-SK" sz="2400" b="1" dirty="0">
              <a:solidFill>
                <a:srgbClr val="002060"/>
              </a:solidFill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4286248" y="535782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002060"/>
                </a:solidFill>
              </a:rPr>
              <a:t>B</a:t>
            </a:r>
            <a:endParaRPr lang="sk-SK" sz="2400" b="1" dirty="0">
              <a:solidFill>
                <a:srgbClr val="002060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4286248" y="178846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002060"/>
                </a:solidFill>
              </a:rPr>
              <a:t>C</a:t>
            </a:r>
            <a:endParaRPr lang="sk-SK" sz="2400" b="1" dirty="0">
              <a:solidFill>
                <a:srgbClr val="002060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928662" y="178592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002060"/>
                </a:solidFill>
              </a:rPr>
              <a:t>D</a:t>
            </a:r>
            <a:endParaRPr lang="sk-SK" sz="2400" b="1" dirty="0">
              <a:solidFill>
                <a:srgbClr val="002060"/>
              </a:solidFill>
            </a:endParaRPr>
          </a:p>
        </p:txBody>
      </p:sp>
      <p:sp>
        <p:nvSpPr>
          <p:cNvPr id="23" name="Tlačidlo akcie: Domov 22">
            <a:hlinkClick r:id="rId3" action="ppaction://hlinksldjump" highlightClick="1"/>
          </p:cNvPr>
          <p:cNvSpPr/>
          <p:nvPr/>
        </p:nvSpPr>
        <p:spPr bwMode="auto">
          <a:xfrm>
            <a:off x="8739266" y="6005879"/>
            <a:ext cx="404734" cy="412115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lačidlo akcie: Dopredu alebo Ďalej 23">
            <a:hlinkClick r:id="" action="ppaction://hlinkshowjump?jump=nextslide" highlightClick="1"/>
          </p:cNvPr>
          <p:cNvSpPr/>
          <p:nvPr/>
        </p:nvSpPr>
        <p:spPr bwMode="auto">
          <a:xfrm>
            <a:off x="8739266" y="6432371"/>
            <a:ext cx="404734" cy="425629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Rovná spojnica 24"/>
          <p:cNvCxnSpPr/>
          <p:nvPr/>
        </p:nvCxnSpPr>
        <p:spPr>
          <a:xfrm>
            <a:off x="1267971" y="2274353"/>
            <a:ext cx="3109876" cy="5384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Rovná spojnica 26"/>
          <p:cNvCxnSpPr/>
          <p:nvPr/>
        </p:nvCxnSpPr>
        <p:spPr>
          <a:xfrm>
            <a:off x="1288591" y="5321651"/>
            <a:ext cx="3076043" cy="235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Rovná spojnica 27"/>
          <p:cNvCxnSpPr/>
          <p:nvPr/>
        </p:nvCxnSpPr>
        <p:spPr>
          <a:xfrm rot="5400000">
            <a:off x="2805096" y="3795153"/>
            <a:ext cx="3076043" cy="235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Rovná spojnica 28"/>
          <p:cNvCxnSpPr/>
          <p:nvPr/>
        </p:nvCxnSpPr>
        <p:spPr>
          <a:xfrm rot="5400000">
            <a:off x="-235409" y="3782661"/>
            <a:ext cx="3076043" cy="2355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BlokTextu 25"/>
          <p:cNvSpPr txBox="1"/>
          <p:nvPr/>
        </p:nvSpPr>
        <p:spPr>
          <a:xfrm>
            <a:off x="4518211" y="4020670"/>
            <a:ext cx="4625789" cy="830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chemeClr val="tx1"/>
                </a:solidFill>
              </a:rPr>
              <a:t>Je potrebné kúpiť </a:t>
            </a:r>
            <a:r>
              <a:rPr lang="sk-SK" sz="2400" b="1" dirty="0" smtClean="0">
                <a:solidFill>
                  <a:srgbClr val="C00000"/>
                </a:solidFill>
              </a:rPr>
              <a:t>12 metrov </a:t>
            </a:r>
            <a:r>
              <a:rPr lang="sk-SK" sz="2400" b="1" dirty="0" smtClean="0">
                <a:solidFill>
                  <a:schemeClr val="tx1"/>
                </a:solidFill>
              </a:rPr>
              <a:t>drevených dosiek.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1" animBg="1"/>
      <p:bldP spid="13" grpId="0" uiExpand="1" build="p" animBg="1"/>
      <p:bldP spid="14" grpId="0" animBg="1"/>
      <p:bldP spid="15" grpId="0" animBg="1"/>
      <p:bldP spid="16" grpId="0"/>
      <p:bldP spid="17" grpId="0"/>
      <p:bldP spid="19" grpId="0"/>
      <p:bldP spid="20" grpId="0"/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000100" y="357166"/>
            <a:ext cx="757427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k-SK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Zapamätajte </a:t>
            </a:r>
            <a:r>
              <a:rPr lang="en-US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sk-SK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si!</a:t>
            </a:r>
            <a:endParaRPr lang="sk-SK" sz="6000" b="1" cap="all" spc="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049310" y="1643050"/>
            <a:ext cx="7869837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 smtClean="0">
                <a:solidFill>
                  <a:srgbClr val="002060"/>
                </a:solidFill>
              </a:rPr>
              <a:t>Súčet dĺžok strán štvorca ABCD sa nazýva </a:t>
            </a:r>
            <a:r>
              <a:rPr lang="sk-SK" sz="3200" b="1" dirty="0" smtClean="0">
                <a:solidFill>
                  <a:srgbClr val="C00000"/>
                </a:solidFill>
              </a:rPr>
              <a:t>obvod </a:t>
            </a:r>
            <a:r>
              <a:rPr lang="sk-SK" sz="3200" b="1" dirty="0" smtClean="0">
                <a:solidFill>
                  <a:srgbClr val="002060"/>
                </a:solidFill>
              </a:rPr>
              <a:t>štvorca ABCD.</a:t>
            </a:r>
          </a:p>
          <a:p>
            <a:endParaRPr lang="sk-SK" sz="3200" b="1" dirty="0" smtClean="0">
              <a:solidFill>
                <a:srgbClr val="002060"/>
              </a:solidFill>
            </a:endParaRPr>
          </a:p>
          <a:p>
            <a:r>
              <a:rPr lang="sk-SK" sz="3200" b="1" i="1" dirty="0" smtClean="0">
                <a:solidFill>
                  <a:srgbClr val="002060"/>
                </a:solidFill>
              </a:rPr>
              <a:t>Zapisujeme:</a:t>
            </a:r>
          </a:p>
          <a:p>
            <a:endParaRPr lang="sk-SK" sz="3600" b="1" dirty="0" smtClean="0">
              <a:solidFill>
                <a:srgbClr val="002060"/>
              </a:solidFill>
            </a:endParaRPr>
          </a:p>
          <a:p>
            <a:pPr algn="ctr"/>
            <a:r>
              <a:rPr lang="sk-SK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 = │AB│+│BC│+│CD│+│DA│</a:t>
            </a:r>
          </a:p>
          <a:p>
            <a:endParaRPr lang="en-US" sz="32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>o</a:t>
            </a:r>
            <a:r>
              <a:rPr lang="sk-SK" sz="6000" b="1" dirty="0" smtClean="0">
                <a:solidFill>
                  <a:srgbClr val="C00000"/>
                </a:solidFill>
              </a:rPr>
              <a:t> = 4.│AB│</a:t>
            </a:r>
            <a:endParaRPr lang="cs-CZ" sz="6000" b="1" dirty="0">
              <a:solidFill>
                <a:srgbClr val="C00000"/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7060853" y="2790510"/>
            <a:ext cx="928694" cy="928694"/>
          </a:xfrm>
          <a:prstGeom prst="rect">
            <a:avLst/>
          </a:pr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6745121" y="371123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A</a:t>
            </a:r>
            <a:endParaRPr lang="sk-SK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7978069" y="369624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B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6745122" y="25312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</a:t>
            </a:r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7948088" y="25162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C</a:t>
            </a:r>
            <a:endParaRPr lang="sk-SK" b="1" dirty="0"/>
          </a:p>
        </p:txBody>
      </p:sp>
      <p:sp>
        <p:nvSpPr>
          <p:cNvPr id="10" name="Tlačidlo akcie: Domov 9">
            <a:hlinkClick r:id="rId2" action="ppaction://hlinksldjump" highlightClick="1"/>
          </p:cNvPr>
          <p:cNvSpPr/>
          <p:nvPr/>
        </p:nvSpPr>
        <p:spPr bwMode="auto">
          <a:xfrm>
            <a:off x="8739266" y="6445885"/>
            <a:ext cx="404734" cy="412115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lačidlo akcie: Dopredu alebo Ďalej 10">
            <a:hlinkClick r:id="" action="ppaction://hlinkshowjump?jump=nextslide" highlightClick="1"/>
          </p:cNvPr>
          <p:cNvSpPr/>
          <p:nvPr/>
        </p:nvSpPr>
        <p:spPr bwMode="auto">
          <a:xfrm>
            <a:off x="8739266" y="6018551"/>
            <a:ext cx="404734" cy="425629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Picture 2" descr="medi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5135" y="5486194"/>
            <a:ext cx="980838" cy="90318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50"/>
                            </p:stCondLst>
                            <p:childTnLst>
                              <p:par>
                                <p:cTn id="11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15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1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15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15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2634" y="224851"/>
            <a:ext cx="7886493" cy="5096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sk-SK" sz="2400" b="1" dirty="0" smtClean="0">
                <a:solidFill>
                  <a:schemeClr val="tx1"/>
                </a:solidFill>
              </a:rPr>
              <a:t>Vypočítaj obvody štvorcov: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3" name="Tlačidlo akcie: Domov 22">
            <a:hlinkClick r:id="rId2" action="ppaction://hlinksldjump" highlightClick="1"/>
          </p:cNvPr>
          <p:cNvSpPr/>
          <p:nvPr/>
        </p:nvSpPr>
        <p:spPr bwMode="auto">
          <a:xfrm>
            <a:off x="8694295" y="6400801"/>
            <a:ext cx="449705" cy="457200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" name="Tabuľka 20"/>
          <p:cNvGraphicFramePr>
            <a:graphicFrameLocks noGrp="1"/>
          </p:cNvGraphicFramePr>
          <p:nvPr/>
        </p:nvGraphicFramePr>
        <p:xfrm>
          <a:off x="1124204" y="862381"/>
          <a:ext cx="756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BlokTextu 21"/>
          <p:cNvSpPr txBox="1"/>
          <p:nvPr/>
        </p:nvSpPr>
        <p:spPr>
          <a:xfrm>
            <a:off x="6580682" y="839449"/>
            <a:ext cx="1693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 smtClean="0"/>
              <a:t>strana 1 cm </a:t>
            </a:r>
            <a:r>
              <a:rPr lang="sk-SK" dirty="0" smtClean="0">
                <a:sym typeface="Symbol"/>
              </a:rPr>
              <a:t></a:t>
            </a:r>
            <a:endParaRPr lang="sk-SK" dirty="0"/>
          </a:p>
        </p:txBody>
      </p:sp>
      <p:sp>
        <p:nvSpPr>
          <p:cNvPr id="25" name="Nadpis 1"/>
          <p:cNvSpPr txBox="1">
            <a:spLocks/>
          </p:cNvSpPr>
          <p:nvPr/>
        </p:nvSpPr>
        <p:spPr bwMode="auto">
          <a:xfrm>
            <a:off x="1050143" y="4559507"/>
            <a:ext cx="7886493" cy="50966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Vypočítaj obvody – doplň tabuľku:</a:t>
            </a:r>
            <a:endParaRPr kumimoji="1" lang="cs-CZ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6" name="Tabuľka 25"/>
          <p:cNvGraphicFramePr>
            <a:graphicFrameLocks noGrp="1"/>
          </p:cNvGraphicFramePr>
          <p:nvPr/>
        </p:nvGraphicFramePr>
        <p:xfrm>
          <a:off x="1034320" y="5234482"/>
          <a:ext cx="7920000" cy="1010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96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864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dirty="0" smtClean="0"/>
                        <a:t>strana štvorca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5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6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7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8 cm 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9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10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dirty="0" smtClean="0"/>
                        <a:t>obvod </a:t>
                      </a:r>
                      <a:r>
                        <a:rPr lang="sk-SK" b="1" dirty="0" smtClean="0"/>
                        <a:t>o =</a:t>
                      </a:r>
                      <a:endParaRPr lang="sk-SK" b="1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dĺžnik 35"/>
          <p:cNvSpPr/>
          <p:nvPr/>
        </p:nvSpPr>
        <p:spPr bwMode="auto">
          <a:xfrm>
            <a:off x="2433918" y="4961965"/>
            <a:ext cx="4773706" cy="5109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4302" y="285728"/>
            <a:ext cx="7510072" cy="8572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sk-SK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Bazén má tvar obdĺžnika s rozmermi 50 m x 25 m. Aký je obvod bazéna?</a:t>
            </a:r>
            <a:endParaRPr lang="cs-CZ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2500298" y="1571612"/>
            <a:ext cx="4643470" cy="227424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BlokTextu 9"/>
          <p:cNvSpPr txBox="1"/>
          <p:nvPr/>
        </p:nvSpPr>
        <p:spPr>
          <a:xfrm>
            <a:off x="4143372" y="1214422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 m</a:t>
            </a:r>
            <a:endParaRPr lang="sk-SK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4370293" y="3855950"/>
            <a:ext cx="963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50 m</a:t>
            </a:r>
            <a:endParaRPr lang="sk-SK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1714480" y="2571744"/>
            <a:ext cx="785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 m</a:t>
            </a:r>
            <a:endParaRPr lang="sk-SK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7161418" y="2575947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25 m</a:t>
            </a:r>
            <a:endParaRPr lang="sk-SK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2214546" y="4383742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chemeClr val="accent6">
                    <a:lumMod val="50000"/>
                  </a:schemeClr>
                </a:solidFill>
              </a:rPr>
              <a:t>Výpočet </a:t>
            </a:r>
            <a:r>
              <a:rPr lang="sk-SK" sz="2400" b="1" dirty="0" smtClean="0">
                <a:solidFill>
                  <a:srgbClr val="C00000"/>
                </a:solidFill>
              </a:rPr>
              <a:t>obvodu obdĺžnika ABCD</a:t>
            </a:r>
            <a:r>
              <a:rPr lang="sk-SK" sz="24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sk-SK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2458386" y="5000636"/>
            <a:ext cx="2503357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2400" b="1" dirty="0" smtClean="0"/>
              <a:t>o = 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50 m</a:t>
            </a:r>
            <a:r>
              <a:rPr lang="sk-SK" sz="2400" b="1" dirty="0" smtClean="0">
                <a:solidFill>
                  <a:srgbClr val="006600"/>
                </a:solidFill>
              </a:rPr>
              <a:t> </a:t>
            </a:r>
            <a:r>
              <a:rPr lang="sk-SK" sz="2400" b="1" dirty="0" smtClean="0"/>
              <a:t>+</a:t>
            </a:r>
            <a:r>
              <a:rPr lang="sk-SK" sz="2400" b="1" dirty="0" smtClean="0">
                <a:solidFill>
                  <a:srgbClr val="006600"/>
                </a:solidFill>
              </a:rPr>
              <a:t> 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50 m</a:t>
            </a:r>
            <a:endParaRPr lang="sk-SK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1154242" y="5500702"/>
            <a:ext cx="7555043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o = 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2 . 50 m </a:t>
            </a:r>
            <a:r>
              <a:rPr lang="sk-SK" sz="2400" b="1" dirty="0" smtClean="0">
                <a:solidFill>
                  <a:srgbClr val="C00000"/>
                </a:solidFill>
              </a:rPr>
              <a:t>+ 2 . 25 m </a:t>
            </a:r>
            <a:r>
              <a:rPr lang="sk-SK" sz="2400" b="1" dirty="0" smtClean="0"/>
              <a:t>= 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100 m </a:t>
            </a:r>
            <a:r>
              <a:rPr lang="sk-SK" sz="2400" b="1" dirty="0" smtClean="0"/>
              <a:t>+ </a:t>
            </a:r>
            <a:r>
              <a:rPr lang="sk-SK" sz="2400" b="1" dirty="0" smtClean="0">
                <a:solidFill>
                  <a:srgbClr val="C00000"/>
                </a:solidFill>
              </a:rPr>
              <a:t>50 m </a:t>
            </a:r>
            <a:r>
              <a:rPr lang="sk-SK" sz="2400" b="1" dirty="0" smtClean="0"/>
              <a:t>= </a:t>
            </a:r>
            <a:r>
              <a:rPr lang="sk-SK" sz="2400" b="1" dirty="0" smtClean="0">
                <a:solidFill>
                  <a:schemeClr val="tx1"/>
                </a:solidFill>
              </a:rPr>
              <a:t>150 m</a:t>
            </a:r>
            <a:endParaRPr lang="sk-SK" sz="2400" b="1" dirty="0">
              <a:solidFill>
                <a:schemeClr val="tx1"/>
              </a:solidFill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1169233" y="6135680"/>
            <a:ext cx="7555042" cy="46166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b="1" dirty="0" smtClean="0"/>
              <a:t>Obvod bazéna je </a:t>
            </a:r>
            <a:r>
              <a:rPr lang="sk-SK" sz="2400" b="1" dirty="0" smtClean="0">
                <a:solidFill>
                  <a:srgbClr val="C00000"/>
                </a:solidFill>
              </a:rPr>
              <a:t>150 metrov</a:t>
            </a:r>
            <a:r>
              <a:rPr lang="sk-SK" sz="2400" b="1" dirty="0" smtClean="0">
                <a:solidFill>
                  <a:srgbClr val="006600"/>
                </a:solidFill>
              </a:rPr>
              <a:t>.</a:t>
            </a:r>
            <a:endParaRPr lang="sk-SK" sz="2400" b="1" dirty="0">
              <a:solidFill>
                <a:srgbClr val="006600"/>
              </a:solidFill>
            </a:endParaRPr>
          </a:p>
        </p:txBody>
      </p:sp>
      <p:cxnSp>
        <p:nvCxnSpPr>
          <p:cNvPr id="19" name="Rovná spojnica 18"/>
          <p:cNvCxnSpPr/>
          <p:nvPr/>
        </p:nvCxnSpPr>
        <p:spPr>
          <a:xfrm>
            <a:off x="2527192" y="3855950"/>
            <a:ext cx="4643470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Rovná spojnica 21"/>
          <p:cNvCxnSpPr/>
          <p:nvPr/>
        </p:nvCxnSpPr>
        <p:spPr>
          <a:xfrm>
            <a:off x="2500298" y="1571612"/>
            <a:ext cx="4643470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 flipH="1">
            <a:off x="2487706" y="1571612"/>
            <a:ext cx="12592" cy="227424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 flipH="1">
            <a:off x="7140388" y="1571612"/>
            <a:ext cx="3380" cy="227424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BlokTextu 20"/>
          <p:cNvSpPr txBox="1"/>
          <p:nvPr/>
        </p:nvSpPr>
        <p:spPr>
          <a:xfrm>
            <a:off x="4961745" y="5000636"/>
            <a:ext cx="2218544" cy="46166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2400" b="1" dirty="0" smtClean="0"/>
              <a:t>+ </a:t>
            </a:r>
            <a:r>
              <a:rPr lang="sk-SK" sz="2400" b="1" dirty="0" smtClean="0">
                <a:solidFill>
                  <a:srgbClr val="C00000"/>
                </a:solidFill>
              </a:rPr>
              <a:t>25 m</a:t>
            </a:r>
            <a:r>
              <a:rPr lang="sk-SK" sz="2400" b="1" dirty="0" smtClean="0"/>
              <a:t> + </a:t>
            </a:r>
            <a:r>
              <a:rPr lang="sk-SK" sz="2400" b="1" dirty="0" smtClean="0">
                <a:solidFill>
                  <a:srgbClr val="C00000"/>
                </a:solidFill>
              </a:rPr>
              <a:t>25 m</a:t>
            </a:r>
            <a:endParaRPr lang="sk-SK" dirty="0"/>
          </a:p>
        </p:txBody>
      </p:sp>
      <p:sp>
        <p:nvSpPr>
          <p:cNvPr id="23" name="BlokTextu 22"/>
          <p:cNvSpPr txBox="1"/>
          <p:nvPr/>
        </p:nvSpPr>
        <p:spPr>
          <a:xfrm>
            <a:off x="2178408" y="3824853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sk-SK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7095021" y="3797959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50000"/>
                  </a:schemeClr>
                </a:solidFill>
              </a:rPr>
              <a:t>B</a:t>
            </a:r>
            <a:endParaRPr lang="sk-SK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7050477" y="1156431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50000"/>
                  </a:schemeClr>
                </a:solidFill>
              </a:rPr>
              <a:t>C</a:t>
            </a:r>
            <a:endParaRPr lang="sk-SK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2187652" y="119677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50000"/>
                  </a:schemeClr>
                </a:solidFill>
              </a:rPr>
              <a:t>D</a:t>
            </a:r>
            <a:endParaRPr lang="sk-SK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http://www.gify.nou.cz/s_vodni_soubory/zw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4000" y="1490455"/>
            <a:ext cx="1865781" cy="1282726"/>
          </a:xfrm>
          <a:prstGeom prst="rect">
            <a:avLst/>
          </a:prstGeom>
          <a:noFill/>
        </p:spPr>
      </p:pic>
      <p:pic>
        <p:nvPicPr>
          <p:cNvPr id="2052" name="Picture 4" descr="http://www.gify.nou.cz/s_vodni_soubory/zw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8016" y="2606117"/>
            <a:ext cx="1909390" cy="1312707"/>
          </a:xfrm>
          <a:prstGeom prst="rect">
            <a:avLst/>
          </a:prstGeom>
          <a:noFill/>
        </p:spPr>
      </p:pic>
      <p:sp>
        <p:nvSpPr>
          <p:cNvPr id="29" name="Tlačidlo akcie: Domov 28">
            <a:hlinkClick r:id="rId4" action="ppaction://hlinksldjump" highlightClick="1"/>
          </p:cNvPr>
          <p:cNvSpPr/>
          <p:nvPr/>
        </p:nvSpPr>
        <p:spPr bwMode="auto">
          <a:xfrm>
            <a:off x="8739267" y="4849432"/>
            <a:ext cx="404734" cy="412115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Tlačidlo akcie: Dopredu alebo Ďalej 29">
            <a:hlinkClick r:id="" action="ppaction://hlinkshowjump?jump=nextslide" highlightClick="1"/>
          </p:cNvPr>
          <p:cNvSpPr/>
          <p:nvPr/>
        </p:nvSpPr>
        <p:spPr bwMode="auto">
          <a:xfrm>
            <a:off x="8739267" y="4422098"/>
            <a:ext cx="404734" cy="425629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2" grpId="0" animBg="1"/>
      <p:bldP spid="3" grpId="0" animBg="1"/>
      <p:bldP spid="10" grpId="0"/>
      <p:bldP spid="11" grpId="0"/>
      <p:bldP spid="12" grpId="0"/>
      <p:bldP spid="13" grpId="0"/>
      <p:bldP spid="15" grpId="0" animBg="1"/>
      <p:bldP spid="16" grpId="0" animBg="1"/>
      <p:bldP spid="17" grpId="0" animBg="1"/>
      <p:bldP spid="21" grpId="0" animBg="1"/>
      <p:bldP spid="23" grpId="0"/>
      <p:bldP spid="26" grpId="0"/>
      <p:bldP spid="2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1000100" y="357166"/>
            <a:ext cx="729674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k-SK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Zapamätajte </a:t>
            </a:r>
            <a:r>
              <a:rPr lang="en-US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sk-SK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si!</a:t>
            </a:r>
            <a:endParaRPr lang="sk-SK" sz="6000" b="1" cap="all" spc="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16106" y="2071678"/>
            <a:ext cx="80278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 smtClean="0">
                <a:solidFill>
                  <a:srgbClr val="002060"/>
                </a:solidFill>
              </a:rPr>
              <a:t>Súčet dĺžok strán obdĺžnika ABCD sa nazýva </a:t>
            </a:r>
            <a:r>
              <a:rPr lang="sk-SK" sz="3200" b="1" dirty="0" smtClean="0">
                <a:solidFill>
                  <a:srgbClr val="C00000"/>
                </a:solidFill>
              </a:rPr>
              <a:t>obvod </a:t>
            </a:r>
            <a:r>
              <a:rPr lang="sk-SK" sz="3200" b="1" dirty="0" smtClean="0">
                <a:solidFill>
                  <a:srgbClr val="002060"/>
                </a:solidFill>
              </a:rPr>
              <a:t>obdĺžnika ABCD.</a:t>
            </a:r>
          </a:p>
          <a:p>
            <a:endParaRPr lang="sk-SK" sz="3200" b="1" dirty="0" smtClean="0">
              <a:solidFill>
                <a:srgbClr val="002060"/>
              </a:solidFill>
            </a:endParaRPr>
          </a:p>
          <a:p>
            <a:r>
              <a:rPr lang="sk-SK" sz="3200" b="1" i="1" dirty="0" smtClean="0">
                <a:solidFill>
                  <a:srgbClr val="002060"/>
                </a:solidFill>
              </a:rPr>
              <a:t>Zapisujeme:</a:t>
            </a:r>
          </a:p>
          <a:p>
            <a:endParaRPr lang="sk-SK" b="1" i="1" dirty="0" smtClean="0">
              <a:solidFill>
                <a:srgbClr val="002060"/>
              </a:solidFill>
            </a:endParaRPr>
          </a:p>
          <a:p>
            <a:pPr algn="ctr"/>
            <a:r>
              <a:rPr lang="sk-SK" sz="3200" b="1" dirty="0" smtClean="0">
                <a:solidFill>
                  <a:srgbClr val="002060"/>
                </a:solidFill>
              </a:rPr>
              <a:t>o = </a:t>
            </a:r>
            <a:r>
              <a:rPr lang="sk-SK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│AB│</a:t>
            </a:r>
            <a:r>
              <a:rPr lang="sk-SK" sz="3200" b="1" dirty="0" smtClean="0">
                <a:solidFill>
                  <a:srgbClr val="002060"/>
                </a:solidFill>
              </a:rPr>
              <a:t>+</a:t>
            </a:r>
            <a:r>
              <a:rPr lang="sk-SK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│BC│</a:t>
            </a:r>
            <a:r>
              <a:rPr lang="sk-SK" sz="3200" b="1" dirty="0" smtClean="0">
                <a:solidFill>
                  <a:srgbClr val="002060"/>
                </a:solidFill>
              </a:rPr>
              <a:t>+</a:t>
            </a:r>
            <a:r>
              <a:rPr lang="sk-SK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│CD│</a:t>
            </a:r>
            <a:r>
              <a:rPr lang="sk-SK" sz="3200" b="1" dirty="0" smtClean="0">
                <a:solidFill>
                  <a:srgbClr val="002060"/>
                </a:solidFill>
              </a:rPr>
              <a:t>+</a:t>
            </a:r>
            <a:r>
              <a:rPr lang="sk-SK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│DA│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endParaRPr lang="sk-SK" sz="32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5400" b="1" dirty="0" smtClean="0">
                <a:solidFill>
                  <a:srgbClr val="C00000"/>
                </a:solidFill>
              </a:rPr>
              <a:t>o</a:t>
            </a:r>
            <a:r>
              <a:rPr lang="sk-SK" sz="5400" b="1" dirty="0" smtClean="0">
                <a:solidFill>
                  <a:srgbClr val="C00000"/>
                </a:solidFill>
              </a:rPr>
              <a:t> = 2 .│AB│</a:t>
            </a:r>
            <a:r>
              <a:rPr lang="en-US" sz="5400" b="1" dirty="0" smtClean="0">
                <a:solidFill>
                  <a:srgbClr val="C00000"/>
                </a:solidFill>
              </a:rPr>
              <a:t> +</a:t>
            </a:r>
            <a:r>
              <a:rPr lang="sk-SK" sz="5400" b="1" dirty="0" smtClean="0">
                <a:solidFill>
                  <a:srgbClr val="C00000"/>
                </a:solidFill>
              </a:rPr>
              <a:t> 2 .│BC│</a:t>
            </a:r>
            <a:endParaRPr lang="cs-CZ" sz="5400" b="1" dirty="0">
              <a:solidFill>
                <a:srgbClr val="C00000"/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7000892" y="3143248"/>
            <a:ext cx="150019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6572264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6715140" y="371475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8429652" y="378619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8429652" y="285749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6715140" y="292893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D</a:t>
            </a:r>
            <a:endParaRPr lang="sk-SK" dirty="0"/>
          </a:p>
        </p:txBody>
      </p:sp>
      <p:cxnSp>
        <p:nvCxnSpPr>
          <p:cNvPr id="14" name="Rovná spojnica 13"/>
          <p:cNvCxnSpPr/>
          <p:nvPr/>
        </p:nvCxnSpPr>
        <p:spPr>
          <a:xfrm>
            <a:off x="7000892" y="3143248"/>
            <a:ext cx="1500198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>
            <a:off x="7000892" y="3857628"/>
            <a:ext cx="1500198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Rovná spojnica 20"/>
          <p:cNvCxnSpPr>
            <a:endCxn id="7" idx="3"/>
          </p:cNvCxnSpPr>
          <p:nvPr/>
        </p:nvCxnSpPr>
        <p:spPr>
          <a:xfrm rot="5400000">
            <a:off x="6622807" y="3521333"/>
            <a:ext cx="75617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 rot="5400000">
            <a:off x="8123005" y="3521333"/>
            <a:ext cx="756170" cy="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lačidlo akcie: Domov 14">
            <a:hlinkClick r:id="rId2" action="ppaction://hlinksldjump" highlightClick="1"/>
          </p:cNvPr>
          <p:cNvSpPr/>
          <p:nvPr/>
        </p:nvSpPr>
        <p:spPr bwMode="auto">
          <a:xfrm>
            <a:off x="8739266" y="6445885"/>
            <a:ext cx="404734" cy="412115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lačidlo akcie: Dopredu alebo Ďalej 15">
            <a:hlinkClick r:id="" action="ppaction://hlinkshowjump?jump=nextslide" highlightClick="1"/>
          </p:cNvPr>
          <p:cNvSpPr/>
          <p:nvPr/>
        </p:nvSpPr>
        <p:spPr bwMode="auto">
          <a:xfrm>
            <a:off x="8739266" y="6018551"/>
            <a:ext cx="404734" cy="425629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Picture 2" descr="medi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8958" y="4639028"/>
            <a:ext cx="861809" cy="79358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50"/>
                            </p:stCondLst>
                            <p:childTnLst>
                              <p:par>
                                <p:cTn id="11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15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1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15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15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2634" y="224851"/>
            <a:ext cx="7886493" cy="5096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sk-SK" sz="2400" b="1" dirty="0" smtClean="0">
                <a:solidFill>
                  <a:schemeClr val="tx1"/>
                </a:solidFill>
              </a:rPr>
              <a:t>Vypočítaj obvody obdĺžnikov: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3" name="Tlačidlo akcie: Domov 22">
            <a:hlinkClick r:id="rId2" action="ppaction://hlinksldjump" highlightClick="1"/>
          </p:cNvPr>
          <p:cNvSpPr/>
          <p:nvPr/>
        </p:nvSpPr>
        <p:spPr bwMode="auto">
          <a:xfrm>
            <a:off x="8694295" y="6400801"/>
            <a:ext cx="449705" cy="457200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" name="Tabuľka 20"/>
          <p:cNvGraphicFramePr>
            <a:graphicFrameLocks noGrp="1"/>
          </p:cNvGraphicFramePr>
          <p:nvPr/>
        </p:nvGraphicFramePr>
        <p:xfrm>
          <a:off x="1124204" y="862381"/>
          <a:ext cx="7560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BlokTextu 21"/>
          <p:cNvSpPr txBox="1"/>
          <p:nvPr/>
        </p:nvSpPr>
        <p:spPr>
          <a:xfrm>
            <a:off x="6580682" y="839449"/>
            <a:ext cx="1693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 smtClean="0"/>
              <a:t>strana 1 cm </a:t>
            </a:r>
            <a:r>
              <a:rPr lang="sk-SK" dirty="0" smtClean="0">
                <a:sym typeface="Symbol"/>
              </a:rPr>
              <a:t></a:t>
            </a:r>
            <a:endParaRPr lang="sk-SK" dirty="0"/>
          </a:p>
        </p:txBody>
      </p:sp>
      <p:sp>
        <p:nvSpPr>
          <p:cNvPr id="25" name="Nadpis 1"/>
          <p:cNvSpPr txBox="1">
            <a:spLocks/>
          </p:cNvSpPr>
          <p:nvPr/>
        </p:nvSpPr>
        <p:spPr bwMode="auto">
          <a:xfrm>
            <a:off x="1050143" y="4182990"/>
            <a:ext cx="7886493" cy="50966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Vypočítaj obvody – doplň tabuľku:</a:t>
            </a:r>
            <a:endParaRPr kumimoji="1" lang="cs-CZ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6" name="Tabuľka 25"/>
          <p:cNvGraphicFramePr>
            <a:graphicFrameLocks noGrp="1"/>
          </p:cNvGraphicFramePr>
          <p:nvPr/>
        </p:nvGraphicFramePr>
        <p:xfrm>
          <a:off x="1034320" y="4898306"/>
          <a:ext cx="7200000" cy="1112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96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864000"/>
              </a:tblGrid>
              <a:tr h="370840">
                <a:tc rowSpan="2">
                  <a:txBody>
                    <a:bodyPr/>
                    <a:lstStyle/>
                    <a:p>
                      <a:pPr algn="r"/>
                      <a:r>
                        <a:rPr lang="sk-SK" dirty="0" smtClean="0"/>
                        <a:t>susedné </a:t>
                      </a:r>
                      <a:r>
                        <a:rPr lang="sk-SK" baseline="0" dirty="0" smtClean="0"/>
                        <a:t> strany</a:t>
                      </a: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5 cm 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10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sk-SK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dirty="0" smtClean="0"/>
                        <a:t>obvod </a:t>
                      </a:r>
                      <a:r>
                        <a:rPr lang="sk-SK" b="1" dirty="0" smtClean="0"/>
                        <a:t>o =</a:t>
                      </a:r>
                      <a:endParaRPr lang="sk-SK" b="1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9097" y="195801"/>
            <a:ext cx="7715304" cy="135732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sk-SK" sz="2400" b="1" dirty="0" smtClean="0">
                <a:solidFill>
                  <a:schemeClr val="tx1"/>
                </a:solidFill>
                <a:latin typeface="+mn-lt"/>
              </a:rPr>
              <a:t>Záhrada má tvar trojuholníka. Otecko chce starý plot vymeniť za nový.  Koľko metrov musí kúpiť, ak vie, že strany merajú 5 m, 6 m a 8 m?</a:t>
            </a:r>
            <a:endParaRPr lang="cs-CZ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Rovnoramenný trojuholník 3"/>
          <p:cNvSpPr/>
          <p:nvPr/>
        </p:nvSpPr>
        <p:spPr>
          <a:xfrm>
            <a:off x="1785918" y="1928802"/>
            <a:ext cx="6143668" cy="2857520"/>
          </a:xfrm>
          <a:prstGeom prst="triangle">
            <a:avLst>
              <a:gd name="adj" fmla="val 68551"/>
            </a:avLst>
          </a:prstGeom>
          <a:solidFill>
            <a:srgbClr val="99FF99"/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Rovná spojnica 5"/>
          <p:cNvCxnSpPr>
            <a:stCxn id="4" idx="2"/>
            <a:endCxn id="4" idx="4"/>
          </p:cNvCxnSpPr>
          <p:nvPr/>
        </p:nvCxnSpPr>
        <p:spPr>
          <a:xfrm rot="16200000" flipH="1">
            <a:off x="4857752" y="1714488"/>
            <a:ext cx="1588" cy="614366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Rovná spojnica 7"/>
          <p:cNvCxnSpPr>
            <a:stCxn id="4" idx="2"/>
            <a:endCxn id="4" idx="0"/>
          </p:cNvCxnSpPr>
          <p:nvPr/>
        </p:nvCxnSpPr>
        <p:spPr>
          <a:xfrm rot="5400000" flipH="1" flipV="1">
            <a:off x="2462931" y="1251789"/>
            <a:ext cx="2857520" cy="421154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Rovná spojnica 9"/>
          <p:cNvCxnSpPr>
            <a:stCxn id="4" idx="0"/>
          </p:cNvCxnSpPr>
          <p:nvPr/>
        </p:nvCxnSpPr>
        <p:spPr>
          <a:xfrm rot="16200000" flipH="1">
            <a:off x="5536388" y="2389877"/>
            <a:ext cx="2854273" cy="19321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7" name="BlokTextu 66"/>
          <p:cNvSpPr txBox="1"/>
          <p:nvPr/>
        </p:nvSpPr>
        <p:spPr>
          <a:xfrm>
            <a:off x="4500562" y="4857760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rgbClr val="C00000"/>
                </a:solidFill>
                <a:cs typeface="Times New Roman" pitchFamily="18" charset="0"/>
              </a:rPr>
              <a:t>8 m</a:t>
            </a:r>
            <a:endParaRPr lang="cs-CZ" sz="32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68" name="BlokTextu 67"/>
          <p:cNvSpPr txBox="1"/>
          <p:nvPr/>
        </p:nvSpPr>
        <p:spPr>
          <a:xfrm rot="3312711">
            <a:off x="6684704" y="2602783"/>
            <a:ext cx="1143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rgbClr val="0070C0"/>
                </a:solidFill>
                <a:cs typeface="Times New Roman" pitchFamily="18" charset="0"/>
              </a:rPr>
              <a:t>5 </a:t>
            </a:r>
            <a:r>
              <a:rPr lang="sk-SK" sz="3200" b="1" dirty="0" smtClean="0">
                <a:solidFill>
                  <a:srgbClr val="0070C0"/>
                </a:solidFill>
              </a:rPr>
              <a:t>m</a:t>
            </a:r>
            <a:endParaRPr lang="cs-CZ" sz="3200" b="1" dirty="0">
              <a:solidFill>
                <a:srgbClr val="0070C0"/>
              </a:solidFill>
            </a:endParaRPr>
          </a:p>
        </p:txBody>
      </p:sp>
      <p:sp>
        <p:nvSpPr>
          <p:cNvPr id="69" name="BlokTextu 68"/>
          <p:cNvSpPr txBox="1"/>
          <p:nvPr/>
        </p:nvSpPr>
        <p:spPr>
          <a:xfrm rot="19423061">
            <a:off x="3210777" y="2618666"/>
            <a:ext cx="1018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>
                <a:solidFill>
                  <a:srgbClr val="002060"/>
                </a:solidFill>
                <a:cs typeface="Times New Roman" pitchFamily="18" charset="0"/>
              </a:rPr>
              <a:t>6 m</a:t>
            </a:r>
            <a:endParaRPr lang="cs-CZ" sz="32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39" name="Obrázok 38" descr="mrkv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2143116"/>
            <a:ext cx="259755" cy="1100138"/>
          </a:xfrm>
          <a:prstGeom prst="rect">
            <a:avLst/>
          </a:prstGeom>
        </p:spPr>
      </p:pic>
      <p:pic>
        <p:nvPicPr>
          <p:cNvPr id="43" name="Obrázok 42" descr="mrkv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2643182"/>
            <a:ext cx="259755" cy="1100138"/>
          </a:xfrm>
          <a:prstGeom prst="rect">
            <a:avLst/>
          </a:prstGeom>
        </p:spPr>
      </p:pic>
      <p:pic>
        <p:nvPicPr>
          <p:cNvPr id="44" name="Obrázok 43" descr="mrkv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2786058"/>
            <a:ext cx="259755" cy="1100138"/>
          </a:xfrm>
          <a:prstGeom prst="rect">
            <a:avLst/>
          </a:prstGeom>
        </p:spPr>
      </p:pic>
      <p:pic>
        <p:nvPicPr>
          <p:cNvPr id="45" name="Obrázok 44" descr="mrkv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2928934"/>
            <a:ext cx="259755" cy="1100138"/>
          </a:xfrm>
          <a:prstGeom prst="rect">
            <a:avLst/>
          </a:prstGeom>
        </p:spPr>
      </p:pic>
      <p:pic>
        <p:nvPicPr>
          <p:cNvPr id="46" name="Obrázok 45" descr="mrkv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3500438"/>
            <a:ext cx="259755" cy="1100138"/>
          </a:xfrm>
          <a:prstGeom prst="rect">
            <a:avLst/>
          </a:prstGeom>
        </p:spPr>
      </p:pic>
      <p:pic>
        <p:nvPicPr>
          <p:cNvPr id="70" name="Obrázok 69" descr="mrkv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0760" y="3643314"/>
            <a:ext cx="259755" cy="1100138"/>
          </a:xfrm>
          <a:prstGeom prst="rect">
            <a:avLst/>
          </a:prstGeom>
        </p:spPr>
      </p:pic>
      <p:pic>
        <p:nvPicPr>
          <p:cNvPr id="72" name="Obrázok 71" descr="mrkv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3571876"/>
            <a:ext cx="259755" cy="1100138"/>
          </a:xfrm>
          <a:prstGeom prst="rect">
            <a:avLst/>
          </a:prstGeom>
        </p:spPr>
      </p:pic>
      <p:pic>
        <p:nvPicPr>
          <p:cNvPr id="73" name="Obrázok 72" descr="kapust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9124" y="3071810"/>
            <a:ext cx="714380" cy="654075"/>
          </a:xfrm>
          <a:prstGeom prst="rect">
            <a:avLst/>
          </a:prstGeom>
        </p:spPr>
      </p:pic>
      <p:pic>
        <p:nvPicPr>
          <p:cNvPr id="74" name="Obrázok 73" descr="kapust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0364" y="3929066"/>
            <a:ext cx="713666" cy="653421"/>
          </a:xfrm>
          <a:prstGeom prst="rect">
            <a:avLst/>
          </a:prstGeom>
        </p:spPr>
      </p:pic>
      <p:pic>
        <p:nvPicPr>
          <p:cNvPr id="75" name="Obrázok 74" descr="kapust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4000504"/>
            <a:ext cx="714380" cy="654075"/>
          </a:xfrm>
          <a:prstGeom prst="rect">
            <a:avLst/>
          </a:prstGeom>
        </p:spPr>
      </p:pic>
      <p:pic>
        <p:nvPicPr>
          <p:cNvPr id="76" name="Obrázok 75" descr="kapust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86182" y="3429000"/>
            <a:ext cx="713666" cy="653421"/>
          </a:xfrm>
          <a:prstGeom prst="rect">
            <a:avLst/>
          </a:prstGeom>
        </p:spPr>
      </p:pic>
      <p:pic>
        <p:nvPicPr>
          <p:cNvPr id="77" name="Obrázok 76" descr="kapusta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4071942"/>
            <a:ext cx="713666" cy="653421"/>
          </a:xfrm>
          <a:prstGeom prst="rect">
            <a:avLst/>
          </a:prstGeom>
        </p:spPr>
      </p:pic>
      <p:sp>
        <p:nvSpPr>
          <p:cNvPr id="78" name="BlokTextu 77"/>
          <p:cNvSpPr txBox="1"/>
          <p:nvPr/>
        </p:nvSpPr>
        <p:spPr>
          <a:xfrm>
            <a:off x="995082" y="5701553"/>
            <a:ext cx="7705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000066"/>
                </a:solidFill>
              </a:rPr>
              <a:t>Otecko to zistí pomocou výpočtu </a:t>
            </a:r>
          </a:p>
          <a:p>
            <a:pPr algn="ctr"/>
            <a:r>
              <a:rPr lang="sk-SK" sz="2400" b="1" dirty="0" smtClean="0">
                <a:solidFill>
                  <a:srgbClr val="C00000"/>
                </a:solidFill>
              </a:rPr>
              <a:t>obvodu trojuholníka</a:t>
            </a:r>
            <a:r>
              <a:rPr lang="sk-SK" sz="24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sk-SK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lačidlo akcie: Domov 23">
            <a:hlinkClick r:id="rId5" action="ppaction://hlinksldjump" highlightClick="1"/>
          </p:cNvPr>
          <p:cNvSpPr/>
          <p:nvPr/>
        </p:nvSpPr>
        <p:spPr bwMode="auto">
          <a:xfrm>
            <a:off x="8739266" y="6445885"/>
            <a:ext cx="404734" cy="412115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lačidlo akcie: Dopredu alebo Ďalej 24">
            <a:hlinkClick r:id="" action="ppaction://hlinkshowjump?jump=nextslide" highlightClick="1"/>
          </p:cNvPr>
          <p:cNvSpPr/>
          <p:nvPr/>
        </p:nvSpPr>
        <p:spPr bwMode="auto">
          <a:xfrm>
            <a:off x="8739266" y="6018551"/>
            <a:ext cx="404734" cy="425629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7" grpId="0"/>
      <p:bldP spid="68" grpId="0"/>
      <p:bldP spid="69" grpId="0"/>
      <p:bldP spid="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6728" y="0"/>
            <a:ext cx="7772400" cy="699541"/>
          </a:xfrm>
        </p:spPr>
        <p:txBody>
          <a:bodyPr/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Obsah</a:t>
            </a: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079292" y="809469"/>
            <a:ext cx="3987383" cy="578620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>
                <a:hlinkClick r:id="rId2" action="ppaction://hlinksldjump"/>
              </a:rPr>
              <a:t>pomenovanie útvarov</a:t>
            </a:r>
            <a:endParaRPr lang="sk-SK" dirty="0" smtClean="0"/>
          </a:p>
          <a:p>
            <a:r>
              <a:rPr lang="sk-SK" dirty="0" smtClean="0">
                <a:hlinkClick r:id="rId3" action="ppaction://hlinksldjump"/>
              </a:rPr>
              <a:t>vlastnosti štvorca, obdĺžnika</a:t>
            </a:r>
            <a:endParaRPr lang="sk-SK" dirty="0" smtClean="0"/>
          </a:p>
          <a:p>
            <a:r>
              <a:rPr lang="sk-SK" dirty="0" smtClean="0"/>
              <a:t>rysovanie štvorca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>
                <a:hlinkClick r:id="rId4" action="ppaction://hlinksldjump"/>
              </a:rPr>
              <a:t>postup</a:t>
            </a:r>
            <a:endParaRPr lang="sk-SK" dirty="0" smtClean="0"/>
          </a:p>
          <a:p>
            <a:pPr lvl="1">
              <a:buFont typeface="Wingdings" pitchFamily="2" charset="2"/>
              <a:buChar char="§"/>
            </a:pPr>
            <a:r>
              <a:rPr lang="sk-SK" dirty="0" smtClean="0">
                <a:hlinkClick r:id="rId5" action="ppaction://hlinksldjump"/>
              </a:rPr>
              <a:t>úlohy</a:t>
            </a:r>
            <a:endParaRPr lang="sk-SK" dirty="0" smtClean="0"/>
          </a:p>
          <a:p>
            <a:r>
              <a:rPr lang="sk-SK" dirty="0" smtClean="0"/>
              <a:t>rysovanie obdĺžnika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>
                <a:hlinkClick r:id="rId6" action="ppaction://hlinksldjump"/>
              </a:rPr>
              <a:t>postup</a:t>
            </a:r>
            <a:endParaRPr lang="sk-SK" dirty="0" smtClean="0"/>
          </a:p>
          <a:p>
            <a:pPr lvl="1">
              <a:buFont typeface="Wingdings" pitchFamily="2" charset="2"/>
              <a:buChar char="§"/>
            </a:pPr>
            <a:r>
              <a:rPr lang="sk-SK" dirty="0" smtClean="0">
                <a:hlinkClick r:id="rId7" action="ppaction://hlinksldjump"/>
              </a:rPr>
              <a:t>úlohy</a:t>
            </a:r>
            <a:endParaRPr lang="sk-SK" dirty="0" smtClean="0"/>
          </a:p>
          <a:p>
            <a:r>
              <a:rPr lang="sk-SK" dirty="0" smtClean="0"/>
              <a:t>obvod</a:t>
            </a:r>
          </a:p>
          <a:p>
            <a:pPr lvl="1">
              <a:buFont typeface="Wingdings" pitchFamily="2" charset="2"/>
              <a:buChar char="§"/>
            </a:pPr>
            <a:r>
              <a:rPr lang="sk-SK" dirty="0" smtClean="0">
                <a:hlinkClick r:id="rId8" action="ppaction://hlinksldjump"/>
              </a:rPr>
              <a:t>štvorca</a:t>
            </a:r>
            <a:endParaRPr lang="sk-SK" dirty="0" smtClean="0"/>
          </a:p>
          <a:p>
            <a:pPr lvl="1">
              <a:buFont typeface="Wingdings" pitchFamily="2" charset="2"/>
              <a:buChar char="§"/>
            </a:pPr>
            <a:r>
              <a:rPr lang="sk-SK" dirty="0" smtClean="0">
                <a:hlinkClick r:id="rId9" action="ppaction://hlinksldjump"/>
              </a:rPr>
              <a:t>obdĺžnika</a:t>
            </a:r>
            <a:endParaRPr lang="sk-SK" dirty="0" smtClean="0"/>
          </a:p>
        </p:txBody>
      </p:sp>
      <p:sp>
        <p:nvSpPr>
          <p:cNvPr id="5" name="Zástupný symbol obsahu 4"/>
          <p:cNvSpPr>
            <a:spLocks noGrp="1"/>
          </p:cNvSpPr>
          <p:nvPr>
            <p:ph sz="half" idx="2"/>
          </p:nvPr>
        </p:nvSpPr>
        <p:spPr>
          <a:xfrm>
            <a:off x="5171607" y="778798"/>
            <a:ext cx="3773955" cy="27289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pomôcky:</a:t>
            </a:r>
          </a:p>
          <a:p>
            <a:pPr lvl="1"/>
            <a:r>
              <a:rPr lang="sk-SK" dirty="0" smtClean="0">
                <a:hlinkClick r:id="rId10" action="ppaction://hlinksldjump"/>
              </a:rPr>
              <a:t>štvorcová sieť na tlač</a:t>
            </a:r>
            <a:endParaRPr lang="sk-SK" dirty="0" smtClean="0"/>
          </a:p>
          <a:p>
            <a:pPr lvl="1"/>
            <a:r>
              <a:rPr lang="sk-SK" dirty="0" smtClean="0">
                <a:hlinkClick r:id="rId11" action="ppaction://hlinksldjump"/>
              </a:rPr>
              <a:t>štvorcová sieť na keramickú, interaktívnu tabuľu</a:t>
            </a:r>
            <a:endParaRPr lang="sk-SK" dirty="0" smtClean="0"/>
          </a:p>
        </p:txBody>
      </p:sp>
      <p:sp>
        <p:nvSpPr>
          <p:cNvPr id="6" name="Zástupný symbol obsahu 4"/>
          <p:cNvSpPr txBox="1">
            <a:spLocks/>
          </p:cNvSpPr>
          <p:nvPr/>
        </p:nvSpPr>
        <p:spPr bwMode="auto">
          <a:xfrm>
            <a:off x="5171607" y="3614437"/>
            <a:ext cx="3762531" cy="2983734"/>
          </a:xfrm>
          <a:prstGeom prst="rect">
            <a:avLst/>
          </a:prstGeom>
          <a:ln w="9525" cap="flat" cmpd="sng" algn="ctr">
            <a:solidFill>
              <a:schemeClr val="accent2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Monotype Sorts" pitchFamily="2" charset="2"/>
              <a:buChar char="n"/>
              <a:defRPr/>
            </a:pPr>
            <a:r>
              <a:rPr kumimoji="1" lang="sk-SK" sz="2800" kern="0" dirty="0" smtClean="0">
                <a:hlinkClick r:id="rId12" action="ppaction://hlinksldjump"/>
              </a:rPr>
              <a:t>obvod trojuholníka</a:t>
            </a:r>
            <a:endParaRPr kumimoji="1" lang="sk-SK" sz="2800" kern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Monotype Sorts" pitchFamily="2" charset="2"/>
              <a:buChar char="n"/>
              <a:tabLst/>
              <a:defRPr/>
            </a:pPr>
            <a:r>
              <a:rPr kumimoji="1" lang="sk-SK" sz="2800" kern="0" dirty="0" smtClean="0">
                <a:hlinkClick r:id="rId13" action="ppaction://hlinksldjump"/>
              </a:rPr>
              <a:t>kružnica, kruh</a:t>
            </a:r>
            <a:endParaRPr kumimoji="1" lang="sk-SK" sz="2800" kern="0" dirty="0" smtClean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Monotype Sorts" pitchFamily="2" charset="2"/>
              <a:buChar char="n"/>
              <a:tabLst/>
              <a:defRPr/>
            </a:pPr>
            <a:r>
              <a:rPr kumimoji="1" lang="sk-SK" sz="2800" kern="0" dirty="0" smtClean="0"/>
              <a:t>rysovanie trojuholníka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SzPct val="70000"/>
              <a:buFont typeface="Wingdings" pitchFamily="2" charset="2"/>
              <a:buChar char="§"/>
            </a:pPr>
            <a:r>
              <a:rPr kumimoji="1" lang="sk-SK" sz="2400" dirty="0" smtClean="0">
                <a:hlinkClick r:id="rId14" action="ppaction://hlinksldjump"/>
              </a:rPr>
              <a:t>postup</a:t>
            </a:r>
            <a:endParaRPr kumimoji="1" lang="sk-SK" sz="2400" dirty="0" smtClean="0"/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SzPct val="70000"/>
              <a:buFont typeface="Wingdings" pitchFamily="2" charset="2"/>
              <a:buChar char="§"/>
            </a:pPr>
            <a:r>
              <a:rPr kumimoji="1" lang="sk-SK" sz="2400" dirty="0" smtClean="0">
                <a:hlinkClick r:id="rId15" action="ppaction://hlinksldjump"/>
              </a:rPr>
              <a:t>úlohy</a:t>
            </a:r>
            <a:endParaRPr kumimoji="1" lang="sk-SK" sz="2400" dirty="0" smtClean="0">
              <a:hlinkClick r:id="rId4" action="ppaction://hlinksldjump"/>
            </a:endParaRP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vnoramenný trojuholník 2"/>
          <p:cNvSpPr/>
          <p:nvPr/>
        </p:nvSpPr>
        <p:spPr>
          <a:xfrm>
            <a:off x="3788699" y="2013687"/>
            <a:ext cx="3214710" cy="1643074"/>
          </a:xfrm>
          <a:prstGeom prst="triangle">
            <a:avLst>
              <a:gd name="adj" fmla="val 80093"/>
            </a:avLst>
          </a:prstGeom>
          <a:solidFill>
            <a:srgbClr val="A9FD7F"/>
          </a:solidFill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Rovná spojnica 4"/>
          <p:cNvCxnSpPr/>
          <p:nvPr/>
        </p:nvCxnSpPr>
        <p:spPr>
          <a:xfrm>
            <a:off x="688293" y="3629867"/>
            <a:ext cx="82154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/>
          <p:cNvCxnSpPr/>
          <p:nvPr/>
        </p:nvCxnSpPr>
        <p:spPr>
          <a:xfrm rot="16200000" flipH="1">
            <a:off x="5395260" y="2050200"/>
            <a:ext cx="1588" cy="321471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Rovná spojnica 8"/>
          <p:cNvCxnSpPr>
            <a:stCxn id="3" idx="2"/>
            <a:endCxn id="3" idx="0"/>
          </p:cNvCxnSpPr>
          <p:nvPr/>
        </p:nvCxnSpPr>
        <p:spPr>
          <a:xfrm rot="5400000" flipH="1" flipV="1">
            <a:off x="4254541" y="1547845"/>
            <a:ext cx="1643074" cy="2574758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>
            <a:stCxn id="3" idx="0"/>
            <a:endCxn id="3" idx="4"/>
          </p:cNvCxnSpPr>
          <p:nvPr/>
        </p:nvCxnSpPr>
        <p:spPr>
          <a:xfrm rot="16200000" flipH="1">
            <a:off x="5861896" y="2515248"/>
            <a:ext cx="1643074" cy="639952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nica 24"/>
          <p:cNvCxnSpPr/>
          <p:nvPr/>
        </p:nvCxnSpPr>
        <p:spPr>
          <a:xfrm>
            <a:off x="1216931" y="3656761"/>
            <a:ext cx="2571768" cy="158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ovná spojnica 31"/>
          <p:cNvCxnSpPr/>
          <p:nvPr/>
        </p:nvCxnSpPr>
        <p:spPr>
          <a:xfrm>
            <a:off x="7003409" y="3656761"/>
            <a:ext cx="1643074" cy="15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ĺžnik 34"/>
          <p:cNvSpPr/>
          <p:nvPr/>
        </p:nvSpPr>
        <p:spPr>
          <a:xfrm>
            <a:off x="739588" y="285728"/>
            <a:ext cx="804293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k-SK" sz="4400" b="1" cap="all" spc="0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Obvod   trojuholníka</a:t>
            </a:r>
            <a:endParaRPr lang="sk-SK" sz="4400" b="1" cap="all" spc="0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3574385" y="3728199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A</a:t>
            </a:r>
            <a:endParaRPr lang="cs-CZ" sz="2000" b="1" dirty="0"/>
          </a:p>
        </p:txBody>
      </p:sp>
      <p:sp>
        <p:nvSpPr>
          <p:cNvPr id="39" name="BlokTextu 38"/>
          <p:cNvSpPr txBox="1"/>
          <p:nvPr/>
        </p:nvSpPr>
        <p:spPr>
          <a:xfrm>
            <a:off x="7003409" y="3728199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B</a:t>
            </a:r>
            <a:endParaRPr lang="cs-CZ" sz="2000" b="1" dirty="0"/>
          </a:p>
        </p:txBody>
      </p:sp>
      <p:sp>
        <p:nvSpPr>
          <p:cNvPr id="40" name="BlokTextu 39"/>
          <p:cNvSpPr txBox="1"/>
          <p:nvPr/>
        </p:nvSpPr>
        <p:spPr>
          <a:xfrm>
            <a:off x="6029332" y="1455630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C</a:t>
            </a:r>
            <a:endParaRPr lang="cs-CZ" sz="2000" b="1" dirty="0"/>
          </a:p>
        </p:txBody>
      </p:sp>
      <p:cxnSp>
        <p:nvCxnSpPr>
          <p:cNvPr id="43" name="Rovná spojnica 42"/>
          <p:cNvCxnSpPr/>
          <p:nvPr/>
        </p:nvCxnSpPr>
        <p:spPr>
          <a:xfrm rot="5400000">
            <a:off x="1074849" y="3655967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ovná spojnica 43"/>
          <p:cNvCxnSpPr/>
          <p:nvPr/>
        </p:nvCxnSpPr>
        <p:spPr>
          <a:xfrm rot="5400000">
            <a:off x="3646617" y="3655967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 rot="5400000">
            <a:off x="6861327" y="3655967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ovná spojnica 45"/>
          <p:cNvCxnSpPr/>
          <p:nvPr/>
        </p:nvCxnSpPr>
        <p:spPr>
          <a:xfrm rot="5400000">
            <a:off x="8504401" y="3655967"/>
            <a:ext cx="28575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bdĺžnik 49"/>
          <p:cNvSpPr/>
          <p:nvPr/>
        </p:nvSpPr>
        <p:spPr>
          <a:xfrm>
            <a:off x="1928794" y="5500702"/>
            <a:ext cx="5615006" cy="785818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1" name="BlokTextu 50"/>
          <p:cNvSpPr txBox="1"/>
          <p:nvPr/>
        </p:nvSpPr>
        <p:spPr>
          <a:xfrm>
            <a:off x="2043953" y="5500702"/>
            <a:ext cx="5171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Monotype Corsiva" pitchFamily="66" charset="0"/>
              </a:rPr>
              <a:t> </a:t>
            </a:r>
            <a:r>
              <a:rPr lang="sk-SK" sz="4000" b="1" dirty="0" smtClean="0"/>
              <a:t>o =    </a:t>
            </a:r>
            <a:r>
              <a:rPr lang="en-US" sz="4000" b="1" dirty="0" smtClean="0"/>
              <a:t> </a:t>
            </a:r>
            <a:r>
              <a:rPr lang="sk-SK" sz="4000" b="1" dirty="0" smtClean="0"/>
              <a:t>     </a:t>
            </a:r>
            <a:r>
              <a:rPr lang="en-US" sz="4000" b="1" dirty="0" smtClean="0"/>
              <a:t>+     </a:t>
            </a:r>
            <a:r>
              <a:rPr lang="sk-SK" sz="4000" b="1" dirty="0" smtClean="0"/>
              <a:t>    </a:t>
            </a:r>
            <a:r>
              <a:rPr lang="en-US" sz="4000" b="1" dirty="0" smtClean="0"/>
              <a:t>+</a:t>
            </a:r>
            <a:r>
              <a:rPr lang="sk-SK" sz="4000" b="1" dirty="0" smtClean="0"/>
              <a:t> </a:t>
            </a:r>
            <a:endParaRPr lang="cs-CZ" sz="4000" b="1" dirty="0"/>
          </a:p>
        </p:txBody>
      </p:sp>
      <p:sp>
        <p:nvSpPr>
          <p:cNvPr id="52" name="BlokTextu 51"/>
          <p:cNvSpPr txBox="1"/>
          <p:nvPr/>
        </p:nvSpPr>
        <p:spPr>
          <a:xfrm>
            <a:off x="4599734" y="5531798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│</a:t>
            </a:r>
            <a:r>
              <a:rPr lang="sk-SK" sz="4000" b="1" dirty="0" smtClean="0">
                <a:solidFill>
                  <a:srgbClr val="00B050"/>
                </a:solidFill>
              </a:rPr>
              <a:t>BC</a:t>
            </a:r>
            <a:r>
              <a:rPr lang="en-US" sz="4000" b="1" dirty="0" smtClean="0">
                <a:solidFill>
                  <a:srgbClr val="00B050"/>
                </a:solidFill>
              </a:rPr>
              <a:t>│</a:t>
            </a:r>
            <a:endParaRPr lang="cs-CZ" sz="4000" b="1" dirty="0">
              <a:solidFill>
                <a:srgbClr val="00B050"/>
              </a:solidFill>
            </a:endParaRPr>
          </a:p>
        </p:txBody>
      </p:sp>
      <p:sp>
        <p:nvSpPr>
          <p:cNvPr id="53" name="BlokTextu 52"/>
          <p:cNvSpPr txBox="1"/>
          <p:nvPr/>
        </p:nvSpPr>
        <p:spPr>
          <a:xfrm>
            <a:off x="6010003" y="5531799"/>
            <a:ext cx="18027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002060"/>
                </a:solidFill>
                <a:cs typeface="Vijaya" pitchFamily="34" charset="0"/>
              </a:rPr>
              <a:t>│CA│</a:t>
            </a:r>
            <a:endParaRPr lang="cs-CZ" sz="4000" b="1" dirty="0">
              <a:solidFill>
                <a:srgbClr val="002060"/>
              </a:solidFill>
              <a:cs typeface="Vijaya" pitchFamily="34" charset="0"/>
            </a:endParaRPr>
          </a:p>
        </p:txBody>
      </p:sp>
      <p:sp>
        <p:nvSpPr>
          <p:cNvPr id="54" name="BlokTextu 53"/>
          <p:cNvSpPr txBox="1"/>
          <p:nvPr/>
        </p:nvSpPr>
        <p:spPr>
          <a:xfrm>
            <a:off x="2928926" y="5572140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│</a:t>
            </a:r>
            <a:r>
              <a:rPr lang="sk-SK" sz="4000" b="1" dirty="0" smtClean="0">
                <a:solidFill>
                  <a:srgbClr val="C00000"/>
                </a:solidFill>
              </a:rPr>
              <a:t>AB</a:t>
            </a:r>
            <a:r>
              <a:rPr lang="en-US" sz="4000" b="1" dirty="0" smtClean="0">
                <a:solidFill>
                  <a:srgbClr val="C00000"/>
                </a:solidFill>
              </a:rPr>
              <a:t>│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914400" y="4643446"/>
            <a:ext cx="7947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C00000"/>
                </a:solidFill>
              </a:rPr>
              <a:t>Dĺžka úsečky </a:t>
            </a:r>
            <a:r>
              <a:rPr lang="sk-SK" sz="2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KL</a:t>
            </a:r>
            <a:r>
              <a:rPr lang="sk-SK" sz="2400" b="1" dirty="0" smtClean="0">
                <a:solidFill>
                  <a:srgbClr val="C00000"/>
                </a:solidFill>
              </a:rPr>
              <a:t> sa rovná </a:t>
            </a:r>
            <a:r>
              <a:rPr lang="sk-SK" sz="2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obvodu</a:t>
            </a:r>
            <a:r>
              <a:rPr lang="sk-SK" sz="2400" b="1" dirty="0" smtClean="0">
                <a:solidFill>
                  <a:srgbClr val="C00000"/>
                </a:solidFill>
              </a:rPr>
              <a:t> ( </a:t>
            </a:r>
            <a:r>
              <a:rPr lang="sk-SK" sz="2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sk-SK" sz="2400" b="1" dirty="0" smtClean="0">
                <a:solidFill>
                  <a:srgbClr val="C00000"/>
                </a:solidFill>
              </a:rPr>
              <a:t> ) trojuholníka.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31" name="Oblúk 30"/>
          <p:cNvSpPr/>
          <p:nvPr/>
        </p:nvSpPr>
        <p:spPr>
          <a:xfrm>
            <a:off x="4819927" y="1996038"/>
            <a:ext cx="3786214" cy="3071834"/>
          </a:xfrm>
          <a:prstGeom prst="arc">
            <a:avLst>
              <a:gd name="adj1" fmla="val 15369793"/>
              <a:gd name="adj2" fmla="val 292509"/>
            </a:avLst>
          </a:prstGeom>
          <a:ln w="3810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3" name="BlokTextu 32"/>
          <p:cNvSpPr txBox="1"/>
          <p:nvPr/>
        </p:nvSpPr>
        <p:spPr>
          <a:xfrm>
            <a:off x="1074055" y="3728199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K</a:t>
            </a:r>
            <a:endParaRPr lang="cs-CZ" sz="2000" b="1" dirty="0"/>
          </a:p>
        </p:txBody>
      </p:sp>
      <p:sp>
        <p:nvSpPr>
          <p:cNvPr id="34" name="BlokTextu 33"/>
          <p:cNvSpPr txBox="1"/>
          <p:nvPr/>
        </p:nvSpPr>
        <p:spPr>
          <a:xfrm>
            <a:off x="8575045" y="3728199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L</a:t>
            </a:r>
            <a:endParaRPr lang="cs-CZ" sz="2000" b="1" dirty="0"/>
          </a:p>
        </p:txBody>
      </p:sp>
      <p:sp>
        <p:nvSpPr>
          <p:cNvPr id="36" name="Oblúk 35"/>
          <p:cNvSpPr/>
          <p:nvPr/>
        </p:nvSpPr>
        <p:spPr>
          <a:xfrm flipH="1">
            <a:off x="1203484" y="1183325"/>
            <a:ext cx="5715040" cy="4286280"/>
          </a:xfrm>
          <a:prstGeom prst="arc">
            <a:avLst>
              <a:gd name="adj1" fmla="val 12644526"/>
              <a:gd name="adj2" fmla="val 444404"/>
            </a:avLst>
          </a:prstGeom>
          <a:ln w="38100">
            <a:prstDash val="dashDot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Tlačidlo akcie: Domov 26">
            <a:hlinkClick r:id="rId3" action="ppaction://hlinksldjump" highlightClick="1"/>
          </p:cNvPr>
          <p:cNvSpPr/>
          <p:nvPr/>
        </p:nvSpPr>
        <p:spPr bwMode="auto">
          <a:xfrm>
            <a:off x="8739266" y="6445885"/>
            <a:ext cx="404734" cy="412115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Tlačidlo akcie: Dopredu alebo Ďalej 27">
            <a:hlinkClick r:id="" action="ppaction://hlinkshowjump?jump=nextslide" highlightClick="1"/>
          </p:cNvPr>
          <p:cNvSpPr/>
          <p:nvPr/>
        </p:nvSpPr>
        <p:spPr bwMode="auto">
          <a:xfrm>
            <a:off x="8739266" y="6018551"/>
            <a:ext cx="404734" cy="425629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8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3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8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5" grpId="0"/>
      <p:bldP spid="38" grpId="0"/>
      <p:bldP spid="50" grpId="0" animBg="1"/>
      <p:bldP spid="51" grpId="0"/>
      <p:bldP spid="53" grpId="0"/>
      <p:bldP spid="30" grpId="0"/>
      <p:bldP spid="31" grpId="0" animBg="1"/>
      <p:bldP spid="3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lokTextu 7"/>
          <p:cNvSpPr txBox="1"/>
          <p:nvPr/>
        </p:nvSpPr>
        <p:spPr>
          <a:xfrm>
            <a:off x="5841081" y="446778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5795682" y="3028952"/>
            <a:ext cx="344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8296834" y="4454339"/>
            <a:ext cx="30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3" name="Obdĺžnik 2"/>
          <p:cNvSpPr/>
          <p:nvPr/>
        </p:nvSpPr>
        <p:spPr>
          <a:xfrm>
            <a:off x="1000100" y="357166"/>
            <a:ext cx="729674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sk-SK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Zapamätajte </a:t>
            </a:r>
            <a:r>
              <a:rPr lang="en-US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sk-SK" sz="6000" b="1" cap="all" spc="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si!</a:t>
            </a:r>
            <a:endParaRPr lang="sk-SK" sz="6000" b="1" cap="all" spc="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BlokTextu 3"/>
          <p:cNvSpPr txBox="1"/>
          <p:nvPr/>
        </p:nvSpPr>
        <p:spPr>
          <a:xfrm>
            <a:off x="1129552" y="1995198"/>
            <a:ext cx="7514413" cy="378565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3200" b="1" dirty="0" smtClean="0">
                <a:solidFill>
                  <a:srgbClr val="002060"/>
                </a:solidFill>
              </a:rPr>
              <a:t>Súčet dĺžok strán trojuholníka ABC sa nazýva </a:t>
            </a:r>
            <a:r>
              <a:rPr lang="sk-SK" sz="3200" b="1" dirty="0" smtClean="0">
                <a:solidFill>
                  <a:srgbClr val="C00000"/>
                </a:solidFill>
              </a:rPr>
              <a:t>obvod </a:t>
            </a:r>
            <a:r>
              <a:rPr lang="sk-SK" sz="3200" b="1" dirty="0" smtClean="0">
                <a:solidFill>
                  <a:srgbClr val="002060"/>
                </a:solidFill>
              </a:rPr>
              <a:t>trojuholníka ABC.</a:t>
            </a:r>
          </a:p>
          <a:p>
            <a:endParaRPr lang="sk-SK" sz="3200" b="1" dirty="0" smtClean="0">
              <a:solidFill>
                <a:srgbClr val="002060"/>
              </a:solidFill>
            </a:endParaRPr>
          </a:p>
          <a:p>
            <a:endParaRPr lang="sk-SK" sz="3200" b="1" dirty="0" smtClean="0">
              <a:solidFill>
                <a:srgbClr val="002060"/>
              </a:solidFill>
            </a:endParaRPr>
          </a:p>
          <a:p>
            <a:r>
              <a:rPr lang="sk-SK" sz="3200" b="1" i="1" dirty="0" smtClean="0">
                <a:solidFill>
                  <a:srgbClr val="002060"/>
                </a:solidFill>
              </a:rPr>
              <a:t>Zapisujeme:</a:t>
            </a:r>
          </a:p>
          <a:p>
            <a:endParaRPr lang="sk-SK" sz="32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o</a:t>
            </a:r>
            <a:r>
              <a:rPr lang="sk-SK" sz="4800" b="1" dirty="0" smtClean="0">
                <a:solidFill>
                  <a:schemeClr val="tx1"/>
                </a:solidFill>
              </a:rPr>
              <a:t> = </a:t>
            </a:r>
            <a:r>
              <a:rPr lang="sk-SK" sz="4800" b="1" dirty="0" smtClean="0">
                <a:solidFill>
                  <a:srgbClr val="C00000"/>
                </a:solidFill>
              </a:rPr>
              <a:t>│AB│</a:t>
            </a:r>
            <a:r>
              <a:rPr lang="en-US" sz="4800" b="1" dirty="0" smtClean="0">
                <a:solidFill>
                  <a:srgbClr val="C00000"/>
                </a:solidFill>
              </a:rPr>
              <a:t>+</a:t>
            </a:r>
            <a:r>
              <a:rPr lang="sk-SK" sz="4800" b="1" dirty="0" smtClean="0">
                <a:solidFill>
                  <a:schemeClr val="accent4">
                    <a:lumMod val="50000"/>
                  </a:schemeClr>
                </a:solidFill>
              </a:rPr>
              <a:t>│BC│</a:t>
            </a:r>
            <a:r>
              <a:rPr lang="en-US" sz="4800" b="1" dirty="0" smtClean="0">
                <a:solidFill>
                  <a:srgbClr val="C00000"/>
                </a:solidFill>
              </a:rPr>
              <a:t>+</a:t>
            </a:r>
            <a:r>
              <a:rPr lang="en-U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│</a:t>
            </a:r>
            <a:r>
              <a:rPr lang="sk-SK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</a:t>
            </a:r>
            <a:r>
              <a:rPr lang="en-US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│</a:t>
            </a:r>
            <a:endParaRPr lang="cs-CZ" sz="4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lačidlo akcie: Domov 4">
            <a:hlinkClick r:id="rId3" action="ppaction://hlinksldjump" highlightClick="1"/>
          </p:cNvPr>
          <p:cNvSpPr/>
          <p:nvPr/>
        </p:nvSpPr>
        <p:spPr bwMode="auto">
          <a:xfrm>
            <a:off x="8739266" y="6445885"/>
            <a:ext cx="404734" cy="412115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lačidlo akcie: Dopredu alebo Ďalej 5">
            <a:hlinkClick r:id="" action="ppaction://hlinkshowjump?jump=nextslide" highlightClick="1"/>
          </p:cNvPr>
          <p:cNvSpPr/>
          <p:nvPr/>
        </p:nvSpPr>
        <p:spPr bwMode="auto">
          <a:xfrm>
            <a:off x="8739266" y="6018551"/>
            <a:ext cx="404734" cy="425629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Pravouhlý trojuholník 6"/>
          <p:cNvSpPr/>
          <p:nvPr/>
        </p:nvSpPr>
        <p:spPr bwMode="auto">
          <a:xfrm>
            <a:off x="6104964" y="3254187"/>
            <a:ext cx="2218765" cy="1317811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Rovná spojnica 11"/>
          <p:cNvCxnSpPr>
            <a:stCxn id="7" idx="4"/>
            <a:endCxn id="7" idx="2"/>
          </p:cNvCxnSpPr>
          <p:nvPr/>
        </p:nvCxnSpPr>
        <p:spPr bwMode="auto">
          <a:xfrm flipH="1">
            <a:off x="6104964" y="4571998"/>
            <a:ext cx="2218765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Rovná spojnica 13"/>
          <p:cNvCxnSpPr>
            <a:stCxn id="7" idx="0"/>
            <a:endCxn id="7" idx="4"/>
          </p:cNvCxnSpPr>
          <p:nvPr/>
        </p:nvCxnSpPr>
        <p:spPr bwMode="auto">
          <a:xfrm>
            <a:off x="6104964" y="3254187"/>
            <a:ext cx="2218765" cy="131781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Rovná spojnica 18"/>
          <p:cNvCxnSpPr>
            <a:stCxn id="7" idx="0"/>
            <a:endCxn id="7" idx="2"/>
          </p:cNvCxnSpPr>
          <p:nvPr/>
        </p:nvCxnSpPr>
        <p:spPr bwMode="auto">
          <a:xfrm>
            <a:off x="6104964" y="3254187"/>
            <a:ext cx="0" cy="131781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0" name="Picture 2" descr="medi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8276" y="5996946"/>
            <a:ext cx="759842" cy="6996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50"/>
                            </p:stCondLst>
                            <p:childTnLst>
                              <p:par>
                                <p:cTn id="11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15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15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15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2634" y="224851"/>
            <a:ext cx="7886493" cy="5096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sk-SK" sz="2400" b="1" dirty="0" smtClean="0">
                <a:solidFill>
                  <a:schemeClr val="tx1"/>
                </a:solidFill>
              </a:rPr>
              <a:t>Vypočítaj obvody trojuholníkov: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3" name="Tlačidlo akcie: Domov 22">
            <a:hlinkClick r:id="rId2" action="ppaction://hlinksldjump" highlightClick="1"/>
          </p:cNvPr>
          <p:cNvSpPr/>
          <p:nvPr/>
        </p:nvSpPr>
        <p:spPr bwMode="auto">
          <a:xfrm>
            <a:off x="8694295" y="6400801"/>
            <a:ext cx="449705" cy="457200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Nadpis 1"/>
          <p:cNvSpPr txBox="1">
            <a:spLocks/>
          </p:cNvSpPr>
          <p:nvPr/>
        </p:nvSpPr>
        <p:spPr bwMode="auto">
          <a:xfrm>
            <a:off x="1050143" y="4182990"/>
            <a:ext cx="7886493" cy="50966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Vypočítaj obvody – doplň tabuľku:</a:t>
            </a:r>
            <a:endParaRPr kumimoji="1" lang="cs-CZ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6" name="Tabuľka 25"/>
          <p:cNvGraphicFramePr>
            <a:graphicFrameLocks noGrp="1"/>
          </p:cNvGraphicFramePr>
          <p:nvPr/>
        </p:nvGraphicFramePr>
        <p:xfrm>
          <a:off x="1074662" y="4817624"/>
          <a:ext cx="7854185" cy="14833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61463"/>
                <a:gridCol w="755210"/>
                <a:gridCol w="755210"/>
                <a:gridCol w="755210"/>
                <a:gridCol w="755210"/>
                <a:gridCol w="755210"/>
                <a:gridCol w="755210"/>
                <a:gridCol w="755210"/>
                <a:gridCol w="906252"/>
              </a:tblGrid>
              <a:tr h="370840">
                <a:tc rowSpan="3">
                  <a:txBody>
                    <a:bodyPr/>
                    <a:lstStyle/>
                    <a:p>
                      <a:pPr algn="r"/>
                      <a:r>
                        <a:rPr lang="sk-SK" baseline="0" dirty="0" smtClean="0"/>
                        <a:t>strany</a:t>
                      </a:r>
                    </a:p>
                    <a:p>
                      <a:pPr algn="r"/>
                      <a:r>
                        <a:rPr lang="sk-SK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trojuholníka</a:t>
                      </a: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5 cm 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10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sk-SK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dirty="0" smtClean="0"/>
                        <a:t>obvod </a:t>
                      </a:r>
                      <a:r>
                        <a:rPr lang="sk-SK" b="1" dirty="0" smtClean="0"/>
                        <a:t>o =</a:t>
                      </a:r>
                      <a:endParaRPr lang="sk-SK" b="1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Voľná forma 7"/>
          <p:cNvSpPr/>
          <p:nvPr/>
        </p:nvSpPr>
        <p:spPr bwMode="auto">
          <a:xfrm>
            <a:off x="1385047" y="1129553"/>
            <a:ext cx="2520000" cy="1250576"/>
          </a:xfrm>
          <a:custGeom>
            <a:avLst/>
            <a:gdLst>
              <a:gd name="connsiteX0" fmla="*/ 820271 w 2810435"/>
              <a:gd name="connsiteY0" fmla="*/ 0 h 1250576"/>
              <a:gd name="connsiteX1" fmla="*/ 0 w 2810435"/>
              <a:gd name="connsiteY1" fmla="*/ 1237129 h 1250576"/>
              <a:gd name="connsiteX2" fmla="*/ 2810435 w 2810435"/>
              <a:gd name="connsiteY2" fmla="*/ 1250576 h 1250576"/>
              <a:gd name="connsiteX3" fmla="*/ 820271 w 2810435"/>
              <a:gd name="connsiteY3" fmla="*/ 0 h 125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0435" h="1250576">
                <a:moveTo>
                  <a:pt x="820271" y="0"/>
                </a:moveTo>
                <a:lnTo>
                  <a:pt x="0" y="1237129"/>
                </a:lnTo>
                <a:lnTo>
                  <a:pt x="2810435" y="1250576"/>
                </a:lnTo>
                <a:lnTo>
                  <a:pt x="820271" y="0"/>
                </a:lnTo>
                <a:close/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Pravouhlý trojuholník 8"/>
          <p:cNvSpPr/>
          <p:nvPr/>
        </p:nvSpPr>
        <p:spPr bwMode="auto">
          <a:xfrm>
            <a:off x="6629401" y="1035425"/>
            <a:ext cx="1800000" cy="1800000"/>
          </a:xfrm>
          <a:prstGeom prst="rt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017059" y="2393576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7 cm</a:t>
            </a:r>
            <a:endParaRPr lang="sk-SK" b="1" dirty="0"/>
          </a:p>
        </p:txBody>
      </p:sp>
      <p:sp>
        <p:nvSpPr>
          <p:cNvPr id="11" name="BlokTextu 10"/>
          <p:cNvSpPr txBox="1"/>
          <p:nvPr/>
        </p:nvSpPr>
        <p:spPr>
          <a:xfrm rot="2074006">
            <a:off x="2386246" y="1362576"/>
            <a:ext cx="134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5 cm</a:t>
            </a:r>
            <a:endParaRPr lang="sk-SK" b="1" dirty="0"/>
          </a:p>
        </p:txBody>
      </p:sp>
      <p:sp>
        <p:nvSpPr>
          <p:cNvPr id="12" name="BlokTextu 11"/>
          <p:cNvSpPr txBox="1"/>
          <p:nvPr/>
        </p:nvSpPr>
        <p:spPr>
          <a:xfrm rot="18080972">
            <a:off x="1093695" y="1483659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3 cm</a:t>
            </a:r>
            <a:endParaRPr lang="sk-SK" b="1" dirty="0"/>
          </a:p>
        </p:txBody>
      </p:sp>
      <p:sp>
        <p:nvSpPr>
          <p:cNvPr id="13" name="BlokTextu 12"/>
          <p:cNvSpPr txBox="1"/>
          <p:nvPr/>
        </p:nvSpPr>
        <p:spPr>
          <a:xfrm>
            <a:off x="6925235" y="2796989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5 cm</a:t>
            </a:r>
            <a:endParaRPr lang="sk-SK" b="1" dirty="0"/>
          </a:p>
        </p:txBody>
      </p:sp>
      <p:sp>
        <p:nvSpPr>
          <p:cNvPr id="14" name="BlokTextu 13"/>
          <p:cNvSpPr txBox="1"/>
          <p:nvPr/>
        </p:nvSpPr>
        <p:spPr>
          <a:xfrm rot="16200000">
            <a:off x="5961529" y="1766048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5 cm</a:t>
            </a:r>
            <a:endParaRPr lang="sk-SK" b="1" dirty="0"/>
          </a:p>
        </p:txBody>
      </p:sp>
      <p:sp>
        <p:nvSpPr>
          <p:cNvPr id="18" name="BlokTextu 17"/>
          <p:cNvSpPr txBox="1"/>
          <p:nvPr/>
        </p:nvSpPr>
        <p:spPr>
          <a:xfrm rot="2766795">
            <a:off x="7073153" y="1600198"/>
            <a:ext cx="112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7 cm</a:t>
            </a:r>
            <a:endParaRPr lang="sk-SK" b="1" dirty="0"/>
          </a:p>
        </p:txBody>
      </p:sp>
      <p:sp>
        <p:nvSpPr>
          <p:cNvPr id="19" name="Rovnoramenný trojuholník 18"/>
          <p:cNvSpPr/>
          <p:nvPr/>
        </p:nvSpPr>
        <p:spPr bwMode="auto">
          <a:xfrm>
            <a:off x="4349855" y="2205318"/>
            <a:ext cx="1481866" cy="1277471"/>
          </a:xfrm>
          <a:prstGeom prst="triangl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4536141" y="3487271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4 cm</a:t>
            </a:r>
            <a:endParaRPr lang="sk-SK" b="1" dirty="0"/>
          </a:p>
        </p:txBody>
      </p:sp>
      <p:sp>
        <p:nvSpPr>
          <p:cNvPr id="24" name="BlokTextu 23"/>
          <p:cNvSpPr txBox="1"/>
          <p:nvPr/>
        </p:nvSpPr>
        <p:spPr>
          <a:xfrm rot="17989535">
            <a:off x="4056529" y="2563906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4 cm</a:t>
            </a:r>
            <a:endParaRPr lang="sk-SK" b="1" dirty="0"/>
          </a:p>
        </p:txBody>
      </p:sp>
      <p:sp>
        <p:nvSpPr>
          <p:cNvPr id="27" name="BlokTextu 26"/>
          <p:cNvSpPr txBox="1"/>
          <p:nvPr/>
        </p:nvSpPr>
        <p:spPr>
          <a:xfrm rot="3571547">
            <a:off x="5082988" y="2541495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4 cm</a:t>
            </a:r>
            <a:endParaRPr lang="sk-SK" b="1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ásobenie 3"/>
          <p:cNvSpPr/>
          <p:nvPr/>
        </p:nvSpPr>
        <p:spPr bwMode="auto">
          <a:xfrm>
            <a:off x="2770094" y="2649070"/>
            <a:ext cx="201706" cy="188259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174812"/>
            <a:ext cx="7772400" cy="726141"/>
          </a:xfr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sk-SK" sz="3600" b="1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Kružnica a kruh</a:t>
            </a:r>
          </a:p>
        </p:txBody>
      </p:sp>
      <p:sp>
        <p:nvSpPr>
          <p:cNvPr id="3" name="Ovál 2"/>
          <p:cNvSpPr/>
          <p:nvPr/>
        </p:nvSpPr>
        <p:spPr bwMode="auto">
          <a:xfrm>
            <a:off x="1694328" y="1627093"/>
            <a:ext cx="2299447" cy="2299447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2380130" y="2662517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S</a:t>
            </a:r>
            <a:endParaRPr lang="sk-SK" sz="2000" b="1" dirty="0"/>
          </a:p>
        </p:txBody>
      </p:sp>
      <p:cxnSp>
        <p:nvCxnSpPr>
          <p:cNvPr id="25" name="Rovná spojnica 24"/>
          <p:cNvCxnSpPr>
            <a:stCxn id="4" idx="1"/>
            <a:endCxn id="3" idx="7"/>
          </p:cNvCxnSpPr>
          <p:nvPr/>
        </p:nvCxnSpPr>
        <p:spPr bwMode="auto">
          <a:xfrm flipV="1">
            <a:off x="2923355" y="1963839"/>
            <a:ext cx="733674" cy="7304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" name="BlokTextu 30"/>
          <p:cNvSpPr txBox="1"/>
          <p:nvPr/>
        </p:nvSpPr>
        <p:spPr>
          <a:xfrm>
            <a:off x="3186952" y="2299447"/>
            <a:ext cx="43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endParaRPr lang="sk-SK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3890683" y="3272117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i="1" dirty="0" smtClean="0"/>
              <a:t>k</a:t>
            </a:r>
            <a:endParaRPr lang="sk-SK" sz="2000" b="1" i="1" dirty="0"/>
          </a:p>
        </p:txBody>
      </p:sp>
      <p:sp>
        <p:nvSpPr>
          <p:cNvPr id="35" name="BlokTextu 34"/>
          <p:cNvSpPr txBox="1"/>
          <p:nvPr/>
        </p:nvSpPr>
        <p:spPr>
          <a:xfrm>
            <a:off x="3648636" y="1658470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X</a:t>
            </a:r>
            <a:endParaRPr lang="sk-SK" sz="2000" b="1" dirty="0"/>
          </a:p>
        </p:txBody>
      </p:sp>
      <p:sp>
        <p:nvSpPr>
          <p:cNvPr id="36" name="BlokTextu 35"/>
          <p:cNvSpPr txBox="1"/>
          <p:nvPr/>
        </p:nvSpPr>
        <p:spPr>
          <a:xfrm>
            <a:off x="1169894" y="4840943"/>
            <a:ext cx="5338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Úsečka </a:t>
            </a:r>
            <a:r>
              <a:rPr lang="sk-SK" sz="2400" b="1" dirty="0" smtClean="0"/>
              <a:t>SX</a:t>
            </a:r>
            <a:r>
              <a:rPr lang="sk-SK" sz="2400" dirty="0" smtClean="0"/>
              <a:t> - 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polomer </a:t>
            </a:r>
            <a:r>
              <a:rPr lang="sk-SK" sz="2400" dirty="0" smtClean="0"/>
              <a:t>kružnice </a:t>
            </a:r>
            <a:r>
              <a:rPr lang="sk-SK" sz="2400" b="1" i="1" dirty="0" smtClean="0"/>
              <a:t>k</a:t>
            </a:r>
            <a:r>
              <a:rPr lang="sk-SK" sz="2400" b="1" dirty="0" smtClean="0"/>
              <a:t> </a:t>
            </a:r>
            <a:r>
              <a:rPr lang="sk-SK" sz="2400" dirty="0" smtClean="0"/>
              <a:t>- 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sk-SK" sz="2400" dirty="0" smtClean="0"/>
              <a:t>.</a:t>
            </a:r>
          </a:p>
          <a:p>
            <a:r>
              <a:rPr lang="sk-SK" sz="2400" dirty="0" smtClean="0"/>
              <a:t>Úsečka </a:t>
            </a:r>
            <a:r>
              <a:rPr lang="sk-SK" sz="2400" b="1" dirty="0" smtClean="0"/>
              <a:t>OY</a:t>
            </a:r>
            <a:r>
              <a:rPr lang="sk-SK" sz="2400" dirty="0" smtClean="0"/>
              <a:t> - 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polomer </a:t>
            </a:r>
            <a:r>
              <a:rPr lang="sk-SK" sz="2400" dirty="0" smtClean="0"/>
              <a:t>kruhu </a:t>
            </a:r>
            <a:r>
              <a:rPr lang="sk-SK" sz="2400" b="1" i="1" dirty="0" smtClean="0"/>
              <a:t>K</a:t>
            </a:r>
            <a:r>
              <a:rPr lang="sk-SK" sz="2400" dirty="0" smtClean="0"/>
              <a:t> - 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r>
              <a:rPr lang="sk-SK" sz="2400" dirty="0" smtClean="0"/>
              <a:t>. </a:t>
            </a:r>
          </a:p>
        </p:txBody>
      </p:sp>
      <p:sp>
        <p:nvSpPr>
          <p:cNvPr id="54" name="Ovál 53"/>
          <p:cNvSpPr/>
          <p:nvPr/>
        </p:nvSpPr>
        <p:spPr bwMode="auto">
          <a:xfrm>
            <a:off x="5437092" y="1618128"/>
            <a:ext cx="3411072" cy="34110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Násobenie 52"/>
          <p:cNvSpPr/>
          <p:nvPr/>
        </p:nvSpPr>
        <p:spPr bwMode="auto">
          <a:xfrm>
            <a:off x="7023846" y="3245223"/>
            <a:ext cx="201706" cy="188259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6728012" y="3285564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O</a:t>
            </a:r>
            <a:endParaRPr lang="sk-SK" sz="2000" b="1" dirty="0"/>
          </a:p>
        </p:txBody>
      </p:sp>
      <p:cxnSp>
        <p:nvCxnSpPr>
          <p:cNvPr id="56" name="Rovná spojnica 55"/>
          <p:cNvCxnSpPr>
            <a:stCxn id="53" idx="1"/>
            <a:endCxn id="54" idx="7"/>
          </p:cNvCxnSpPr>
          <p:nvPr/>
        </p:nvCxnSpPr>
        <p:spPr bwMode="auto">
          <a:xfrm flipV="1">
            <a:off x="7177107" y="2117668"/>
            <a:ext cx="1171517" cy="117277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  <a:headEnd type="none" w="sm" len="sm"/>
            <a:tailEnd type="none" w="sm" len="sm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7" name="BlokTextu 56"/>
          <p:cNvSpPr txBox="1"/>
          <p:nvPr/>
        </p:nvSpPr>
        <p:spPr>
          <a:xfrm>
            <a:off x="7628963" y="2707340"/>
            <a:ext cx="430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</a:t>
            </a:r>
            <a:endParaRPr lang="sk-SK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8" name="BlokTextu 57"/>
          <p:cNvSpPr txBox="1"/>
          <p:nvPr/>
        </p:nvSpPr>
        <p:spPr>
          <a:xfrm>
            <a:off x="7969624" y="4782668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i="1" dirty="0" smtClean="0"/>
              <a:t>K</a:t>
            </a:r>
            <a:endParaRPr lang="sk-SK" sz="2000" b="1" i="1" dirty="0"/>
          </a:p>
        </p:txBody>
      </p:sp>
      <p:sp>
        <p:nvSpPr>
          <p:cNvPr id="59" name="BlokTextu 58"/>
          <p:cNvSpPr txBox="1"/>
          <p:nvPr/>
        </p:nvSpPr>
        <p:spPr>
          <a:xfrm>
            <a:off x="8346141" y="1757081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Y</a:t>
            </a:r>
            <a:endParaRPr lang="sk-SK" sz="2000" b="1" dirty="0"/>
          </a:p>
        </p:txBody>
      </p:sp>
      <p:cxnSp>
        <p:nvCxnSpPr>
          <p:cNvPr id="64" name="Rovná spojnica 63"/>
          <p:cNvCxnSpPr>
            <a:stCxn id="3" idx="0"/>
            <a:endCxn id="3" idx="4"/>
          </p:cNvCxnSpPr>
          <p:nvPr/>
        </p:nvCxnSpPr>
        <p:spPr bwMode="auto">
          <a:xfrm>
            <a:off x="2844052" y="1627093"/>
            <a:ext cx="0" cy="2299447"/>
          </a:xfrm>
          <a:prstGeom prst="line">
            <a:avLst/>
          </a:prstGeom>
          <a:ln>
            <a:solidFill>
              <a:srgbClr val="FFC000"/>
            </a:solidFill>
            <a:headEnd type="none" w="sm" len="sm"/>
            <a:tailEnd type="none" w="sm" len="sm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Rovná spojnica 65"/>
          <p:cNvCxnSpPr>
            <a:stCxn id="54" idx="0"/>
            <a:endCxn id="54" idx="4"/>
          </p:cNvCxnSpPr>
          <p:nvPr/>
        </p:nvCxnSpPr>
        <p:spPr bwMode="auto">
          <a:xfrm>
            <a:off x="7142628" y="1618128"/>
            <a:ext cx="0" cy="3411072"/>
          </a:xfrm>
          <a:prstGeom prst="line">
            <a:avLst/>
          </a:prstGeom>
          <a:ln>
            <a:solidFill>
              <a:srgbClr val="FFC000"/>
            </a:solidFill>
            <a:headEnd type="none" w="sm" len="sm"/>
            <a:tailEnd type="none" w="sm" len="sm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9" name="BlokTextu 68"/>
          <p:cNvSpPr txBox="1"/>
          <p:nvPr/>
        </p:nvSpPr>
        <p:spPr>
          <a:xfrm>
            <a:off x="1183342" y="5822577"/>
            <a:ext cx="5378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Úsečka </a:t>
            </a:r>
            <a:r>
              <a:rPr lang="sk-SK" sz="2400" b="1" dirty="0" smtClean="0"/>
              <a:t>AB</a:t>
            </a:r>
            <a:r>
              <a:rPr lang="sk-SK" sz="2400" dirty="0" smtClean="0"/>
              <a:t> - </a:t>
            </a:r>
            <a:r>
              <a:rPr lang="sk-SK" sz="2400" b="1" dirty="0" smtClean="0">
                <a:solidFill>
                  <a:srgbClr val="FFC000"/>
                </a:solidFill>
              </a:rPr>
              <a:t>priemer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k-SK" sz="2400" dirty="0" smtClean="0"/>
              <a:t>kružnice </a:t>
            </a:r>
            <a:r>
              <a:rPr lang="sk-SK" sz="2400" b="1" i="1" dirty="0" smtClean="0"/>
              <a:t>k</a:t>
            </a:r>
            <a:r>
              <a:rPr lang="sk-SK" sz="2400" dirty="0" smtClean="0"/>
              <a:t> - </a:t>
            </a:r>
            <a:r>
              <a:rPr lang="sk-SK" sz="2400" b="1" dirty="0" smtClean="0">
                <a:solidFill>
                  <a:srgbClr val="FFC000"/>
                </a:solidFill>
              </a:rPr>
              <a:t>d</a:t>
            </a:r>
            <a:r>
              <a:rPr lang="sk-SK" sz="2400" dirty="0" smtClean="0"/>
              <a:t>.</a:t>
            </a:r>
          </a:p>
          <a:p>
            <a:r>
              <a:rPr lang="sk-SK" sz="2400" dirty="0" smtClean="0"/>
              <a:t>Úsečka </a:t>
            </a:r>
            <a:r>
              <a:rPr lang="sk-SK" sz="2400" b="1" dirty="0" smtClean="0"/>
              <a:t>CD</a:t>
            </a:r>
            <a:r>
              <a:rPr lang="sk-SK" sz="2400" dirty="0" smtClean="0"/>
              <a:t> - </a:t>
            </a:r>
            <a:r>
              <a:rPr lang="sk-SK" sz="2400" b="1" dirty="0" smtClean="0">
                <a:solidFill>
                  <a:srgbClr val="FFC000"/>
                </a:solidFill>
              </a:rPr>
              <a:t>priemer</a:t>
            </a:r>
            <a:r>
              <a:rPr lang="sk-SK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sk-SK" sz="2400" dirty="0" smtClean="0"/>
              <a:t>kruhu </a:t>
            </a:r>
            <a:r>
              <a:rPr lang="sk-SK" sz="2400" b="1" i="1" dirty="0" smtClean="0"/>
              <a:t>K</a:t>
            </a:r>
            <a:r>
              <a:rPr lang="sk-SK" sz="2400" dirty="0" smtClean="0"/>
              <a:t> – </a:t>
            </a:r>
            <a:r>
              <a:rPr lang="sk-SK" sz="2400" b="1" dirty="0" smtClean="0">
                <a:solidFill>
                  <a:srgbClr val="FFC000"/>
                </a:solidFill>
              </a:rPr>
              <a:t>d</a:t>
            </a:r>
            <a:r>
              <a:rPr lang="sk-SK" sz="2400" dirty="0" smtClean="0"/>
              <a:t>. </a:t>
            </a:r>
            <a:endParaRPr lang="sk-SK" dirty="0"/>
          </a:p>
        </p:txBody>
      </p:sp>
      <p:sp>
        <p:nvSpPr>
          <p:cNvPr id="70" name="BlokTextu 69"/>
          <p:cNvSpPr txBox="1"/>
          <p:nvPr/>
        </p:nvSpPr>
        <p:spPr>
          <a:xfrm>
            <a:off x="2635624" y="1237128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A</a:t>
            </a:r>
            <a:endParaRPr lang="sk-SK" sz="2000" b="1" dirty="0"/>
          </a:p>
        </p:txBody>
      </p:sp>
      <p:sp>
        <p:nvSpPr>
          <p:cNvPr id="71" name="BlokTextu 70"/>
          <p:cNvSpPr txBox="1"/>
          <p:nvPr/>
        </p:nvSpPr>
        <p:spPr>
          <a:xfrm>
            <a:off x="2689412" y="3926539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B</a:t>
            </a:r>
            <a:endParaRPr lang="sk-SK" sz="2000" b="1" dirty="0"/>
          </a:p>
        </p:txBody>
      </p:sp>
      <p:sp>
        <p:nvSpPr>
          <p:cNvPr id="72" name="BlokTextu 71"/>
          <p:cNvSpPr txBox="1"/>
          <p:nvPr/>
        </p:nvSpPr>
        <p:spPr>
          <a:xfrm>
            <a:off x="6952129" y="1210234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C</a:t>
            </a:r>
            <a:endParaRPr lang="sk-SK" sz="2000" b="1" dirty="0"/>
          </a:p>
        </p:txBody>
      </p:sp>
      <p:sp>
        <p:nvSpPr>
          <p:cNvPr id="73" name="BlokTextu 72"/>
          <p:cNvSpPr txBox="1"/>
          <p:nvPr/>
        </p:nvSpPr>
        <p:spPr>
          <a:xfrm>
            <a:off x="6979024" y="5056094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D</a:t>
            </a:r>
            <a:endParaRPr lang="sk-SK" sz="2000" b="1" dirty="0"/>
          </a:p>
        </p:txBody>
      </p:sp>
      <p:sp>
        <p:nvSpPr>
          <p:cNvPr id="75" name="Násobenie 74"/>
          <p:cNvSpPr/>
          <p:nvPr/>
        </p:nvSpPr>
        <p:spPr bwMode="auto">
          <a:xfrm>
            <a:off x="4616824" y="2034987"/>
            <a:ext cx="201706" cy="188259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Násobenie 75"/>
          <p:cNvSpPr/>
          <p:nvPr/>
        </p:nvSpPr>
        <p:spPr bwMode="auto">
          <a:xfrm>
            <a:off x="7884459" y="3635187"/>
            <a:ext cx="201706" cy="188259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Násobenie 76"/>
          <p:cNvSpPr/>
          <p:nvPr/>
        </p:nvSpPr>
        <p:spPr bwMode="auto">
          <a:xfrm>
            <a:off x="2115671" y="3097305"/>
            <a:ext cx="201706" cy="188259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Mínus 78"/>
          <p:cNvSpPr/>
          <p:nvPr/>
        </p:nvSpPr>
        <p:spPr bwMode="auto">
          <a:xfrm rot="1380000">
            <a:off x="1667435" y="2272553"/>
            <a:ext cx="188259" cy="228600"/>
          </a:xfrm>
          <a:prstGeom prst="mathMin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Mínus 79"/>
          <p:cNvSpPr/>
          <p:nvPr/>
        </p:nvSpPr>
        <p:spPr bwMode="auto">
          <a:xfrm rot="-480000">
            <a:off x="5369859" y="3460377"/>
            <a:ext cx="188259" cy="228600"/>
          </a:xfrm>
          <a:prstGeom prst="mathMin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BlokTextu 80"/>
          <p:cNvSpPr txBox="1"/>
          <p:nvPr/>
        </p:nvSpPr>
        <p:spPr>
          <a:xfrm>
            <a:off x="1281953" y="2061882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M</a:t>
            </a:r>
            <a:endParaRPr lang="sk-SK" sz="2000" b="1" dirty="0"/>
          </a:p>
        </p:txBody>
      </p:sp>
      <p:sp>
        <p:nvSpPr>
          <p:cNvPr id="82" name="BlokTextu 81"/>
          <p:cNvSpPr txBox="1"/>
          <p:nvPr/>
        </p:nvSpPr>
        <p:spPr>
          <a:xfrm>
            <a:off x="2281517" y="3101788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N</a:t>
            </a:r>
            <a:endParaRPr lang="sk-SK" sz="2000" b="1" dirty="0"/>
          </a:p>
        </p:txBody>
      </p:sp>
      <p:sp>
        <p:nvSpPr>
          <p:cNvPr id="83" name="BlokTextu 82"/>
          <p:cNvSpPr txBox="1"/>
          <p:nvPr/>
        </p:nvSpPr>
        <p:spPr>
          <a:xfrm>
            <a:off x="4540623" y="2214282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P</a:t>
            </a:r>
            <a:endParaRPr lang="sk-SK" sz="2000" b="1" dirty="0"/>
          </a:p>
        </p:txBody>
      </p:sp>
      <p:sp>
        <p:nvSpPr>
          <p:cNvPr id="84" name="BlokTextu 83"/>
          <p:cNvSpPr txBox="1"/>
          <p:nvPr/>
        </p:nvSpPr>
        <p:spPr>
          <a:xfrm>
            <a:off x="5056093" y="3482788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R</a:t>
            </a:r>
            <a:endParaRPr lang="sk-SK" sz="2000" b="1" dirty="0"/>
          </a:p>
        </p:txBody>
      </p:sp>
      <p:sp>
        <p:nvSpPr>
          <p:cNvPr id="85" name="BlokTextu 84"/>
          <p:cNvSpPr txBox="1"/>
          <p:nvPr/>
        </p:nvSpPr>
        <p:spPr>
          <a:xfrm>
            <a:off x="8014447" y="3482788"/>
            <a:ext cx="322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T</a:t>
            </a:r>
            <a:endParaRPr lang="sk-SK" sz="2000" b="1" dirty="0"/>
          </a:p>
        </p:txBody>
      </p:sp>
      <p:sp>
        <p:nvSpPr>
          <p:cNvPr id="86" name="BlokTextu 85"/>
          <p:cNvSpPr txBox="1"/>
          <p:nvPr/>
        </p:nvSpPr>
        <p:spPr>
          <a:xfrm>
            <a:off x="6131859" y="161366"/>
            <a:ext cx="2810435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2000" dirty="0" smtClean="0"/>
              <a:t>Urči, ktoré body patria kružnici </a:t>
            </a:r>
            <a:r>
              <a:rPr lang="sk-SK" sz="2000" b="1" i="1" dirty="0" smtClean="0"/>
              <a:t>k</a:t>
            </a:r>
            <a:r>
              <a:rPr lang="sk-SK" sz="2000" dirty="0" smtClean="0"/>
              <a:t> a kruhu </a:t>
            </a:r>
            <a:r>
              <a:rPr lang="sk-SK" sz="2000" b="1" i="1" dirty="0" smtClean="0"/>
              <a:t>K</a:t>
            </a:r>
            <a:r>
              <a:rPr lang="sk-SK" sz="2000" dirty="0" smtClean="0"/>
              <a:t>.</a:t>
            </a:r>
          </a:p>
        </p:txBody>
      </p:sp>
      <p:sp>
        <p:nvSpPr>
          <p:cNvPr id="87" name="Tlačidlo akcie: Domov 86">
            <a:hlinkClick r:id="rId2" action="ppaction://hlinksldjump" highlightClick="1"/>
          </p:cNvPr>
          <p:cNvSpPr/>
          <p:nvPr/>
        </p:nvSpPr>
        <p:spPr bwMode="auto">
          <a:xfrm>
            <a:off x="8739266" y="6445885"/>
            <a:ext cx="404734" cy="412115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Tlačidlo akcie: Dopredu alebo Ďalej 87">
            <a:hlinkClick r:id="" action="ppaction://hlinkshowjump?jump=nextslide" highlightClick="1"/>
          </p:cNvPr>
          <p:cNvSpPr/>
          <p:nvPr/>
        </p:nvSpPr>
        <p:spPr bwMode="auto">
          <a:xfrm>
            <a:off x="8739266" y="6018551"/>
            <a:ext cx="404734" cy="425629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0447" y="5205274"/>
            <a:ext cx="745329" cy="1571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23" grpId="0"/>
      <p:bldP spid="31" grpId="0"/>
      <p:bldP spid="32" grpId="0"/>
      <p:bldP spid="35" grpId="0"/>
      <p:bldP spid="36" grpId="0"/>
      <p:bldP spid="54" grpId="0" animBg="1"/>
      <p:bldP spid="53" grpId="0" animBg="1"/>
      <p:bldP spid="55" grpId="0"/>
      <p:bldP spid="57" grpId="0"/>
      <p:bldP spid="58" grpId="0"/>
      <p:bldP spid="59" grpId="0"/>
      <p:bldP spid="69" grpId="0"/>
      <p:bldP spid="70" grpId="0"/>
      <p:bldP spid="71" grpId="0"/>
      <p:bldP spid="72" grpId="0"/>
      <p:bldP spid="73" grpId="0"/>
      <p:bldP spid="75" grpId="0" animBg="1"/>
      <p:bldP spid="76" grpId="0" animBg="1"/>
      <p:bldP spid="77" grpId="0" animBg="1"/>
      <p:bldP spid="79" grpId="0" animBg="1"/>
      <p:bldP spid="80" grpId="0" animBg="1"/>
      <p:bldP spid="81" grpId="0"/>
      <p:bldP spid="82" grpId="0"/>
      <p:bldP spid="83" grpId="0"/>
      <p:bldP spid="84" grpId="0"/>
      <p:bldP spid="85" grpId="0"/>
      <p:bldP spid="8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2634" y="224851"/>
            <a:ext cx="7886493" cy="5096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sk-SK" sz="2400" b="1" dirty="0" smtClean="0">
                <a:solidFill>
                  <a:schemeClr val="tx1"/>
                </a:solidFill>
              </a:rPr>
              <a:t>Vypočítaj polomer a priemer kruhov a kružníc: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3" name="Tlačidlo akcie: Domov 22">
            <a:hlinkClick r:id="rId2" action="ppaction://hlinksldjump" highlightClick="1"/>
          </p:cNvPr>
          <p:cNvSpPr/>
          <p:nvPr/>
        </p:nvSpPr>
        <p:spPr bwMode="auto">
          <a:xfrm>
            <a:off x="8694295" y="6400801"/>
            <a:ext cx="449705" cy="457200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" name="Tabuľka 20"/>
          <p:cNvGraphicFramePr>
            <a:graphicFrameLocks noGrp="1"/>
          </p:cNvGraphicFramePr>
          <p:nvPr/>
        </p:nvGraphicFramePr>
        <p:xfrm>
          <a:off x="1124204" y="862381"/>
          <a:ext cx="7560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800" b="1" kern="1200" dirty="0" smtClean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1" kern="1200" dirty="0" smtClean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BlokTextu 21"/>
          <p:cNvSpPr txBox="1"/>
          <p:nvPr/>
        </p:nvSpPr>
        <p:spPr>
          <a:xfrm>
            <a:off x="6580682" y="839449"/>
            <a:ext cx="1693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 smtClean="0"/>
              <a:t>strana 1 cm </a:t>
            </a:r>
            <a:r>
              <a:rPr lang="sk-SK" dirty="0" smtClean="0">
                <a:sym typeface="Symbol"/>
              </a:rPr>
              <a:t></a:t>
            </a:r>
            <a:endParaRPr lang="sk-SK" dirty="0"/>
          </a:p>
        </p:txBody>
      </p:sp>
      <p:sp>
        <p:nvSpPr>
          <p:cNvPr id="25" name="Nadpis 1"/>
          <p:cNvSpPr txBox="1">
            <a:spLocks/>
          </p:cNvSpPr>
          <p:nvPr/>
        </p:nvSpPr>
        <p:spPr bwMode="auto">
          <a:xfrm>
            <a:off x="1050143" y="4182990"/>
            <a:ext cx="7886493" cy="50966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Doplň tabuľku:</a:t>
            </a:r>
            <a:endParaRPr kumimoji="1" lang="cs-CZ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6" name="Tabuľka 25"/>
          <p:cNvGraphicFramePr>
            <a:graphicFrameLocks noGrp="1"/>
          </p:cNvGraphicFramePr>
          <p:nvPr/>
        </p:nvGraphicFramePr>
        <p:xfrm>
          <a:off x="1101556" y="4844517"/>
          <a:ext cx="7813843" cy="74168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512357"/>
                <a:gridCol w="840198"/>
                <a:gridCol w="840198"/>
                <a:gridCol w="840198"/>
                <a:gridCol w="1092258"/>
                <a:gridCol w="1008238"/>
                <a:gridCol w="840198"/>
                <a:gridCol w="840198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polomer r =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25</a:t>
                      </a:r>
                      <a:r>
                        <a:rPr lang="sk-SK" baseline="0" dirty="0" smtClean="0"/>
                        <a:t> m</a:t>
                      </a:r>
                      <a:r>
                        <a:rPr lang="sk-SK" dirty="0" smtClean="0"/>
                        <a:t>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6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priemer d =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10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Ovál 7"/>
          <p:cNvSpPr/>
          <p:nvPr/>
        </p:nvSpPr>
        <p:spPr bwMode="auto">
          <a:xfrm>
            <a:off x="1492624" y="1210235"/>
            <a:ext cx="1425388" cy="1479177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ál 8"/>
          <p:cNvSpPr/>
          <p:nvPr/>
        </p:nvSpPr>
        <p:spPr bwMode="auto">
          <a:xfrm>
            <a:off x="3648634" y="1600200"/>
            <a:ext cx="2173941" cy="217622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6172200" y="1586752"/>
            <a:ext cx="739589" cy="739589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ál 11"/>
          <p:cNvSpPr/>
          <p:nvPr/>
        </p:nvSpPr>
        <p:spPr bwMode="auto">
          <a:xfrm>
            <a:off x="6898340" y="2339788"/>
            <a:ext cx="1411942" cy="1438835"/>
          </a:xfrm>
          <a:prstGeom prst="ellips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Nadpis 1"/>
          <p:cNvSpPr txBox="1">
            <a:spLocks/>
          </p:cNvSpPr>
          <p:nvPr/>
        </p:nvSpPr>
        <p:spPr bwMode="auto">
          <a:xfrm>
            <a:off x="1081520" y="5801120"/>
            <a:ext cx="2441609" cy="5096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2400" b="1" kern="0" dirty="0" smtClean="0">
                <a:solidFill>
                  <a:schemeClr val="tx1"/>
                </a:solidFill>
              </a:rPr>
              <a:t>d = 2 </a:t>
            </a:r>
            <a:r>
              <a:rPr kumimoji="1" lang="sk-SK" sz="2400" b="1" kern="0" dirty="0" smtClean="0">
                <a:solidFill>
                  <a:schemeClr val="tx1"/>
                </a:solidFill>
                <a:sym typeface="Symbol"/>
              </a:rPr>
              <a:t> r</a:t>
            </a:r>
            <a:endParaRPr kumimoji="1" lang="cs-CZ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Násobenie 13"/>
          <p:cNvSpPr/>
          <p:nvPr/>
        </p:nvSpPr>
        <p:spPr bwMode="auto">
          <a:xfrm>
            <a:off x="2097741" y="1882588"/>
            <a:ext cx="201706" cy="188259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Násobenie 14"/>
          <p:cNvSpPr/>
          <p:nvPr/>
        </p:nvSpPr>
        <p:spPr bwMode="auto">
          <a:xfrm>
            <a:off x="4616824" y="2599765"/>
            <a:ext cx="201706" cy="188259"/>
          </a:xfrm>
          <a:prstGeom prst="mathMultiply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Násobenie 15"/>
          <p:cNvSpPr/>
          <p:nvPr/>
        </p:nvSpPr>
        <p:spPr bwMode="auto">
          <a:xfrm>
            <a:off x="7481047" y="2949388"/>
            <a:ext cx="201706" cy="188259"/>
          </a:xfrm>
          <a:prstGeom prst="mathMultiply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1761565" y="1949822"/>
            <a:ext cx="49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</a:t>
            </a:r>
            <a:r>
              <a:rPr lang="sk-SK" b="1" baseline="-25000" dirty="0" smtClean="0"/>
              <a:t>1</a:t>
            </a:r>
            <a:endParaRPr lang="sk-SK" b="1" dirty="0"/>
          </a:p>
        </p:txBody>
      </p:sp>
      <p:sp>
        <p:nvSpPr>
          <p:cNvPr id="19" name="BlokTextu 18"/>
          <p:cNvSpPr txBox="1"/>
          <p:nvPr/>
        </p:nvSpPr>
        <p:spPr>
          <a:xfrm>
            <a:off x="4267200" y="2666998"/>
            <a:ext cx="497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</a:t>
            </a:r>
            <a:r>
              <a:rPr lang="sk-SK" b="1" baseline="-25000" dirty="0" smtClean="0"/>
              <a:t>2</a:t>
            </a:r>
            <a:endParaRPr lang="sk-SK" b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7144871" y="2935939"/>
            <a:ext cx="452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</a:t>
            </a:r>
            <a:r>
              <a:rPr lang="sk-SK" b="1" baseline="-25000" dirty="0" smtClean="0"/>
              <a:t>3</a:t>
            </a:r>
            <a:endParaRPr lang="sk-SK" b="1" dirty="0"/>
          </a:p>
        </p:txBody>
      </p:sp>
      <p:sp>
        <p:nvSpPr>
          <p:cNvPr id="24" name="BlokTextu 23"/>
          <p:cNvSpPr txBox="1"/>
          <p:nvPr/>
        </p:nvSpPr>
        <p:spPr>
          <a:xfrm>
            <a:off x="6145306" y="1788458"/>
            <a:ext cx="537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</a:t>
            </a:r>
            <a:r>
              <a:rPr lang="sk-SK" b="1" baseline="-25000" dirty="0" smtClean="0"/>
              <a:t>4</a:t>
            </a:r>
            <a:endParaRPr lang="sk-SK" b="1" dirty="0"/>
          </a:p>
        </p:txBody>
      </p:sp>
      <p:sp>
        <p:nvSpPr>
          <p:cNvPr id="27" name="Násobenie 26"/>
          <p:cNvSpPr/>
          <p:nvPr/>
        </p:nvSpPr>
        <p:spPr bwMode="auto">
          <a:xfrm>
            <a:off x="6436659" y="1878106"/>
            <a:ext cx="201706" cy="188259"/>
          </a:xfrm>
          <a:prstGeom prst="mathMultiply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6141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sk-SK" sz="3600" b="1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Konštrukcia trojuholníka ABC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1532964" y="739588"/>
            <a:ext cx="6024283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ym typeface="Symbol"/>
              </a:rPr>
              <a:t>AB= 6 cm, BC= 7 cm, CA= 4 cm</a:t>
            </a:r>
            <a:endParaRPr lang="sk-SK" sz="2400" b="1" dirty="0"/>
          </a:p>
        </p:txBody>
      </p:sp>
      <p:sp>
        <p:nvSpPr>
          <p:cNvPr id="28" name="Tlačidlo akcie: Domov 27">
            <a:hlinkClick r:id="rId2" action="ppaction://hlinksldjump" highlightClick="1"/>
          </p:cNvPr>
          <p:cNvSpPr/>
          <p:nvPr/>
        </p:nvSpPr>
        <p:spPr bwMode="auto">
          <a:xfrm>
            <a:off x="8940972" y="6629401"/>
            <a:ext cx="203028" cy="228600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lačidlo akcie: Dopredu alebo Ďalej 28">
            <a:hlinkClick r:id="" action="ppaction://hlinkshowjump?jump=nextslide" highlightClick="1"/>
          </p:cNvPr>
          <p:cNvSpPr/>
          <p:nvPr/>
        </p:nvSpPr>
        <p:spPr bwMode="auto">
          <a:xfrm>
            <a:off x="8740587" y="6629400"/>
            <a:ext cx="188259" cy="228600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Rovná spojnica 7"/>
          <p:cNvCxnSpPr/>
          <p:nvPr/>
        </p:nvCxnSpPr>
        <p:spPr bwMode="auto">
          <a:xfrm flipV="1">
            <a:off x="2111188" y="5325035"/>
            <a:ext cx="4370294" cy="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Rovná spojnica 18"/>
          <p:cNvCxnSpPr/>
          <p:nvPr/>
        </p:nvCxnSpPr>
        <p:spPr bwMode="auto">
          <a:xfrm>
            <a:off x="2124635" y="5257800"/>
            <a:ext cx="0" cy="16136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 bwMode="auto">
          <a:xfrm>
            <a:off x="6485964" y="5235388"/>
            <a:ext cx="0" cy="16136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BlokTextu 20"/>
          <p:cNvSpPr txBox="1"/>
          <p:nvPr/>
        </p:nvSpPr>
        <p:spPr>
          <a:xfrm>
            <a:off x="1922930" y="5459504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A</a:t>
            </a:r>
            <a:endParaRPr lang="sk-SK" sz="2000" b="1" dirty="0"/>
          </a:p>
        </p:txBody>
      </p:sp>
      <p:sp>
        <p:nvSpPr>
          <p:cNvPr id="22" name="BlokTextu 21"/>
          <p:cNvSpPr txBox="1"/>
          <p:nvPr/>
        </p:nvSpPr>
        <p:spPr>
          <a:xfrm>
            <a:off x="6526307" y="5302622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B</a:t>
            </a:r>
            <a:endParaRPr lang="sk-SK" sz="2000" b="1" dirty="0"/>
          </a:p>
        </p:txBody>
      </p:sp>
      <p:sp>
        <p:nvSpPr>
          <p:cNvPr id="24" name="Ovál 23"/>
          <p:cNvSpPr/>
          <p:nvPr/>
        </p:nvSpPr>
        <p:spPr bwMode="auto">
          <a:xfrm>
            <a:off x="-739589" y="2514602"/>
            <a:ext cx="5714998" cy="5714998"/>
          </a:xfrm>
          <a:prstGeom prst="ellipse">
            <a:avLst/>
          </a:prstGeom>
          <a:noFill/>
          <a:ln w="19050" cap="flat" cmpd="sng" algn="ctr">
            <a:solidFill>
              <a:srgbClr val="99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ál 24"/>
          <p:cNvSpPr/>
          <p:nvPr/>
        </p:nvSpPr>
        <p:spPr bwMode="auto">
          <a:xfrm>
            <a:off x="1251438" y="0"/>
            <a:ext cx="10548676" cy="10548676"/>
          </a:xfrm>
          <a:prstGeom prst="ellipse">
            <a:avLst/>
          </a:prstGeom>
          <a:noFill/>
          <a:ln w="19050" cap="flat" cmpd="sng" algn="ctr">
            <a:solidFill>
              <a:srgbClr val="99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1671278" y="1928051"/>
            <a:ext cx="336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C</a:t>
            </a:r>
            <a:endParaRPr lang="sk-SK" sz="2000" b="1" dirty="0"/>
          </a:p>
        </p:txBody>
      </p:sp>
      <p:sp>
        <p:nvSpPr>
          <p:cNvPr id="30" name="Voľná forma 29"/>
          <p:cNvSpPr/>
          <p:nvPr/>
        </p:nvSpPr>
        <p:spPr bwMode="auto">
          <a:xfrm>
            <a:off x="2024743" y="2525486"/>
            <a:ext cx="4463143" cy="2808514"/>
          </a:xfrm>
          <a:custGeom>
            <a:avLst/>
            <a:gdLst>
              <a:gd name="connsiteX0" fmla="*/ 87086 w 4463143"/>
              <a:gd name="connsiteY0" fmla="*/ 2786743 h 2808514"/>
              <a:gd name="connsiteX1" fmla="*/ 4463143 w 4463143"/>
              <a:gd name="connsiteY1" fmla="*/ 2808514 h 2808514"/>
              <a:gd name="connsiteX2" fmla="*/ 0 w 4463143"/>
              <a:gd name="connsiteY2" fmla="*/ 0 h 2808514"/>
              <a:gd name="connsiteX3" fmla="*/ 87086 w 4463143"/>
              <a:gd name="connsiteY3" fmla="*/ 2786743 h 2808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3143" h="2808514">
                <a:moveTo>
                  <a:pt x="87086" y="2786743"/>
                </a:moveTo>
                <a:lnTo>
                  <a:pt x="4463143" y="2808514"/>
                </a:lnTo>
                <a:lnTo>
                  <a:pt x="0" y="0"/>
                </a:lnTo>
                <a:lnTo>
                  <a:pt x="87086" y="2786743"/>
                </a:lnTo>
                <a:close/>
              </a:path>
            </a:pathLst>
          </a:custGeom>
          <a:solidFill>
            <a:srgbClr val="0099CC">
              <a:alpha val="74118"/>
            </a:srgb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 animBg="1"/>
      <p:bldP spid="25" grpId="0" animBg="1"/>
      <p:bldP spid="26" grpId="0"/>
      <p:bldP spid="3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2634" y="224851"/>
            <a:ext cx="7886493" cy="50966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sk-SK" sz="2400" b="1" dirty="0" smtClean="0">
                <a:solidFill>
                  <a:schemeClr val="tx1"/>
                </a:solidFill>
              </a:rPr>
              <a:t>Zostroj trojuholník: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3" name="Tlačidlo akcie: Domov 22">
            <a:hlinkClick r:id="rId2" action="ppaction://hlinksldjump" highlightClick="1"/>
          </p:cNvPr>
          <p:cNvSpPr/>
          <p:nvPr/>
        </p:nvSpPr>
        <p:spPr bwMode="auto">
          <a:xfrm>
            <a:off x="8694295" y="6400801"/>
            <a:ext cx="449705" cy="457200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Nadpis 1"/>
          <p:cNvSpPr txBox="1">
            <a:spLocks/>
          </p:cNvSpPr>
          <p:nvPr/>
        </p:nvSpPr>
        <p:spPr bwMode="auto">
          <a:xfrm>
            <a:off x="1050143" y="4182990"/>
            <a:ext cx="7886493" cy="509667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Ktoré trojuholníky sa dajú zostrojiť – doplň tabuľku:</a:t>
            </a:r>
            <a:endParaRPr kumimoji="1" lang="cs-CZ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6" name="Tabuľka 25"/>
          <p:cNvGraphicFramePr>
            <a:graphicFrameLocks noGrp="1"/>
          </p:cNvGraphicFramePr>
          <p:nvPr/>
        </p:nvGraphicFramePr>
        <p:xfrm>
          <a:off x="1074662" y="4817624"/>
          <a:ext cx="7854185" cy="14833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61463"/>
                <a:gridCol w="755210"/>
                <a:gridCol w="755210"/>
                <a:gridCol w="755210"/>
                <a:gridCol w="755210"/>
                <a:gridCol w="755210"/>
                <a:gridCol w="755210"/>
                <a:gridCol w="755210"/>
                <a:gridCol w="906252"/>
              </a:tblGrid>
              <a:tr h="370840">
                <a:tc rowSpan="3">
                  <a:txBody>
                    <a:bodyPr/>
                    <a:lstStyle/>
                    <a:p>
                      <a:pPr algn="r"/>
                      <a:r>
                        <a:rPr lang="sk-SK" baseline="0" dirty="0" smtClean="0"/>
                        <a:t>strany</a:t>
                      </a:r>
                    </a:p>
                    <a:p>
                      <a:pPr algn="r"/>
                      <a:r>
                        <a:rPr lang="sk-SK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trojuholníka</a:t>
                      </a:r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2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3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4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5 cm 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7 cm</a:t>
                      </a:r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sk-SK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 cm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b="1" dirty="0" smtClean="0"/>
                        <a:t>ÁNO</a:t>
                      </a:r>
                      <a:r>
                        <a:rPr lang="sk-SK" b="1" baseline="0" dirty="0" smtClean="0"/>
                        <a:t> / NIE</a:t>
                      </a:r>
                      <a:endParaRPr lang="sk-SK" b="1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Voľná forma 7"/>
          <p:cNvSpPr/>
          <p:nvPr/>
        </p:nvSpPr>
        <p:spPr bwMode="auto">
          <a:xfrm>
            <a:off x="1385047" y="1129553"/>
            <a:ext cx="2520000" cy="1250576"/>
          </a:xfrm>
          <a:custGeom>
            <a:avLst/>
            <a:gdLst>
              <a:gd name="connsiteX0" fmla="*/ 820271 w 2810435"/>
              <a:gd name="connsiteY0" fmla="*/ 0 h 1250576"/>
              <a:gd name="connsiteX1" fmla="*/ 0 w 2810435"/>
              <a:gd name="connsiteY1" fmla="*/ 1237129 h 1250576"/>
              <a:gd name="connsiteX2" fmla="*/ 2810435 w 2810435"/>
              <a:gd name="connsiteY2" fmla="*/ 1250576 h 1250576"/>
              <a:gd name="connsiteX3" fmla="*/ 820271 w 2810435"/>
              <a:gd name="connsiteY3" fmla="*/ 0 h 125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0435" h="1250576">
                <a:moveTo>
                  <a:pt x="820271" y="0"/>
                </a:moveTo>
                <a:lnTo>
                  <a:pt x="0" y="1237129"/>
                </a:lnTo>
                <a:lnTo>
                  <a:pt x="2810435" y="1250576"/>
                </a:lnTo>
                <a:lnTo>
                  <a:pt x="820271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Pravouhlý trojuholník 8"/>
          <p:cNvSpPr/>
          <p:nvPr/>
        </p:nvSpPr>
        <p:spPr bwMode="auto">
          <a:xfrm>
            <a:off x="6615954" y="1546413"/>
            <a:ext cx="1800000" cy="1800000"/>
          </a:xfrm>
          <a:prstGeom prst="rtTriangl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017059" y="2393576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7 cm</a:t>
            </a:r>
            <a:endParaRPr lang="sk-SK" b="1" dirty="0"/>
          </a:p>
        </p:txBody>
      </p:sp>
      <p:sp>
        <p:nvSpPr>
          <p:cNvPr id="11" name="BlokTextu 10"/>
          <p:cNvSpPr txBox="1"/>
          <p:nvPr/>
        </p:nvSpPr>
        <p:spPr>
          <a:xfrm rot="2074006">
            <a:off x="2386246" y="1362576"/>
            <a:ext cx="134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5 cm</a:t>
            </a:r>
            <a:endParaRPr lang="sk-SK" b="1" dirty="0"/>
          </a:p>
        </p:txBody>
      </p:sp>
      <p:sp>
        <p:nvSpPr>
          <p:cNvPr id="12" name="BlokTextu 11"/>
          <p:cNvSpPr txBox="1"/>
          <p:nvPr/>
        </p:nvSpPr>
        <p:spPr>
          <a:xfrm rot="18080972">
            <a:off x="1093695" y="1483659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3 cm</a:t>
            </a:r>
            <a:endParaRPr lang="sk-SK" b="1" dirty="0"/>
          </a:p>
        </p:txBody>
      </p:sp>
      <p:sp>
        <p:nvSpPr>
          <p:cNvPr id="13" name="BlokTextu 12"/>
          <p:cNvSpPr txBox="1"/>
          <p:nvPr/>
        </p:nvSpPr>
        <p:spPr>
          <a:xfrm>
            <a:off x="7005918" y="3334870"/>
            <a:ext cx="100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5 cm</a:t>
            </a:r>
            <a:endParaRPr lang="sk-SK" b="1" dirty="0"/>
          </a:p>
        </p:txBody>
      </p:sp>
      <p:sp>
        <p:nvSpPr>
          <p:cNvPr id="14" name="BlokTextu 13"/>
          <p:cNvSpPr txBox="1"/>
          <p:nvPr/>
        </p:nvSpPr>
        <p:spPr>
          <a:xfrm rot="16200000">
            <a:off x="5907741" y="2182907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5 cm</a:t>
            </a:r>
            <a:endParaRPr lang="sk-SK" b="1" dirty="0"/>
          </a:p>
        </p:txBody>
      </p:sp>
      <p:sp>
        <p:nvSpPr>
          <p:cNvPr id="18" name="BlokTextu 17"/>
          <p:cNvSpPr txBox="1"/>
          <p:nvPr/>
        </p:nvSpPr>
        <p:spPr>
          <a:xfrm rot="2766795">
            <a:off x="7095294" y="2056823"/>
            <a:ext cx="935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7 cm</a:t>
            </a:r>
            <a:endParaRPr lang="sk-SK" b="1" dirty="0"/>
          </a:p>
        </p:txBody>
      </p:sp>
      <p:sp>
        <p:nvSpPr>
          <p:cNvPr id="19" name="Rovnoramenný trojuholník 18"/>
          <p:cNvSpPr/>
          <p:nvPr/>
        </p:nvSpPr>
        <p:spPr bwMode="auto">
          <a:xfrm>
            <a:off x="4349855" y="2205318"/>
            <a:ext cx="1481866" cy="1277471"/>
          </a:xfrm>
          <a:prstGeom prst="triangl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4536141" y="3487271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4 cm</a:t>
            </a:r>
            <a:endParaRPr lang="sk-SK" b="1" dirty="0"/>
          </a:p>
        </p:txBody>
      </p:sp>
      <p:sp>
        <p:nvSpPr>
          <p:cNvPr id="24" name="BlokTextu 23"/>
          <p:cNvSpPr txBox="1"/>
          <p:nvPr/>
        </p:nvSpPr>
        <p:spPr>
          <a:xfrm rot="17989535">
            <a:off x="4056529" y="2563906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4 cm</a:t>
            </a:r>
            <a:endParaRPr lang="sk-SK" b="1" dirty="0"/>
          </a:p>
        </p:txBody>
      </p:sp>
      <p:sp>
        <p:nvSpPr>
          <p:cNvPr id="27" name="BlokTextu 26"/>
          <p:cNvSpPr txBox="1"/>
          <p:nvPr/>
        </p:nvSpPr>
        <p:spPr>
          <a:xfrm rot="3571547">
            <a:off x="5082988" y="2541495"/>
            <a:ext cx="1075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4 cm</a:t>
            </a:r>
            <a:endParaRPr lang="sk-SK" b="1" dirty="0"/>
          </a:p>
        </p:txBody>
      </p:sp>
      <p:sp>
        <p:nvSpPr>
          <p:cNvPr id="21" name="BlokTextu 20"/>
          <p:cNvSpPr txBox="1"/>
          <p:nvPr/>
        </p:nvSpPr>
        <p:spPr>
          <a:xfrm>
            <a:off x="1111887" y="2326327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A</a:t>
            </a:r>
            <a:endParaRPr lang="sk-SK" sz="2400" b="1" dirty="0"/>
          </a:p>
        </p:txBody>
      </p:sp>
      <p:sp>
        <p:nvSpPr>
          <p:cNvPr id="22" name="BlokTextu 21"/>
          <p:cNvSpPr txBox="1"/>
          <p:nvPr/>
        </p:nvSpPr>
        <p:spPr>
          <a:xfrm>
            <a:off x="3832675" y="227702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B</a:t>
            </a:r>
            <a:endParaRPr lang="sk-SK" sz="2400" b="1" dirty="0"/>
          </a:p>
        </p:txBody>
      </p:sp>
      <p:sp>
        <p:nvSpPr>
          <p:cNvPr id="28" name="BlokTextu 27"/>
          <p:cNvSpPr txBox="1"/>
          <p:nvPr/>
        </p:nvSpPr>
        <p:spPr>
          <a:xfrm>
            <a:off x="1896298" y="717163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C</a:t>
            </a:r>
            <a:endParaRPr lang="sk-SK" sz="2400" b="1" dirty="0"/>
          </a:p>
        </p:txBody>
      </p:sp>
      <p:sp>
        <p:nvSpPr>
          <p:cNvPr id="30" name="BlokTextu 29"/>
          <p:cNvSpPr txBox="1"/>
          <p:nvPr/>
        </p:nvSpPr>
        <p:spPr>
          <a:xfrm>
            <a:off x="5773533" y="343795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L</a:t>
            </a:r>
            <a:endParaRPr lang="sk-SK" sz="2400" b="1" dirty="0"/>
          </a:p>
        </p:txBody>
      </p:sp>
      <p:sp>
        <p:nvSpPr>
          <p:cNvPr id="31" name="BlokTextu 30"/>
          <p:cNvSpPr txBox="1"/>
          <p:nvPr/>
        </p:nvSpPr>
        <p:spPr>
          <a:xfrm>
            <a:off x="4043346" y="34289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K</a:t>
            </a:r>
            <a:endParaRPr lang="sk-SK" sz="2400" b="1" dirty="0"/>
          </a:p>
        </p:txBody>
      </p:sp>
      <p:sp>
        <p:nvSpPr>
          <p:cNvPr id="32" name="BlokTextu 31"/>
          <p:cNvSpPr txBox="1"/>
          <p:nvPr/>
        </p:nvSpPr>
        <p:spPr>
          <a:xfrm>
            <a:off x="4859134" y="170328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M</a:t>
            </a:r>
            <a:endParaRPr lang="sk-SK" sz="2400" b="1" dirty="0"/>
          </a:p>
        </p:txBody>
      </p:sp>
      <p:sp>
        <p:nvSpPr>
          <p:cNvPr id="33" name="BlokTextu 32"/>
          <p:cNvSpPr txBox="1"/>
          <p:nvPr/>
        </p:nvSpPr>
        <p:spPr>
          <a:xfrm>
            <a:off x="6306671" y="3249693"/>
            <a:ext cx="410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</a:t>
            </a:r>
            <a:endParaRPr lang="sk-SK" sz="2400" b="1" dirty="0"/>
          </a:p>
        </p:txBody>
      </p:sp>
      <p:sp>
        <p:nvSpPr>
          <p:cNvPr id="34" name="BlokTextu 33"/>
          <p:cNvSpPr txBox="1"/>
          <p:nvPr/>
        </p:nvSpPr>
        <p:spPr>
          <a:xfrm>
            <a:off x="8386746" y="322728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</a:t>
            </a:r>
            <a:endParaRPr lang="sk-SK" sz="2400" b="1" dirty="0"/>
          </a:p>
        </p:txBody>
      </p:sp>
      <p:sp>
        <p:nvSpPr>
          <p:cNvPr id="35" name="BlokTextu 34"/>
          <p:cNvSpPr txBox="1"/>
          <p:nvPr/>
        </p:nvSpPr>
        <p:spPr>
          <a:xfrm>
            <a:off x="6329346" y="116988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S</a:t>
            </a:r>
            <a:endParaRPr lang="sk-SK" sz="2400" b="1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2822" y="1165412"/>
            <a:ext cx="7772400" cy="1371600"/>
          </a:xfrm>
        </p:spPr>
        <p:txBody>
          <a:bodyPr/>
          <a:lstStyle/>
          <a:p>
            <a:r>
              <a:rPr lang="sk-SK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Koniec</a:t>
            </a:r>
            <a:endParaRPr lang="sk-SK" sz="8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1116106" y="4087905"/>
            <a:ext cx="7691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Námety:</a:t>
            </a:r>
          </a:p>
          <a:p>
            <a:r>
              <a:rPr lang="sk-SK" sz="2400" dirty="0" smtClean="0">
                <a:hlinkClick r:id="rId2"/>
              </a:rPr>
              <a:t>http://www.zborovna.sk</a:t>
            </a:r>
            <a:r>
              <a:rPr lang="sk-SK" sz="2400" dirty="0" smtClean="0">
                <a:hlinkClick r:id="rId2"/>
              </a:rPr>
              <a:t>/</a:t>
            </a:r>
            <a:r>
              <a:rPr lang="sk-SK" sz="2400" dirty="0" smtClean="0"/>
              <a:t> - Mgr. V. Jančová (obvod)</a:t>
            </a:r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smtClean="0"/>
              <a:t>Obrázky</a:t>
            </a:r>
            <a:r>
              <a:rPr lang="sk-SK" sz="2400" dirty="0" smtClean="0"/>
              <a:t>:</a:t>
            </a:r>
          </a:p>
          <a:p>
            <a:r>
              <a:rPr lang="sk-SK" sz="2400" dirty="0" smtClean="0">
                <a:hlinkClick r:id="rId3"/>
              </a:rPr>
              <a:t>http://www.beruska8.cz/odkazy/gif.htm</a:t>
            </a:r>
            <a:r>
              <a:rPr lang="sk-SK" sz="2400" dirty="0" smtClean="0"/>
              <a:t> </a:t>
            </a: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251520" y="188640"/>
          <a:ext cx="86400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BlokTextu 2"/>
          <p:cNvSpPr txBox="1"/>
          <p:nvPr/>
        </p:nvSpPr>
        <p:spPr>
          <a:xfrm>
            <a:off x="5436096" y="652534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 smtClean="0"/>
              <a:t>štvorcová sieť so stranou 1 cm</a:t>
            </a:r>
            <a:endParaRPr lang="sk-SK" dirty="0"/>
          </a:p>
        </p:txBody>
      </p:sp>
      <p:sp>
        <p:nvSpPr>
          <p:cNvPr id="4" name="Tlačidlo akcie: Domov 3">
            <a:hlinkClick r:id="rId3" action="ppaction://hlinksldjump" highlightClick="1"/>
          </p:cNvPr>
          <p:cNvSpPr/>
          <p:nvPr/>
        </p:nvSpPr>
        <p:spPr bwMode="auto">
          <a:xfrm>
            <a:off x="8820443" y="6513342"/>
            <a:ext cx="323557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1236258" y="1201514"/>
          <a:ext cx="7560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BlokTextu 2"/>
          <p:cNvSpPr txBox="1"/>
          <p:nvPr/>
        </p:nvSpPr>
        <p:spPr>
          <a:xfrm>
            <a:off x="5436096" y="652534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 smtClean="0"/>
              <a:t>štvorcová sieť so stranou 1 cm</a:t>
            </a:r>
            <a:endParaRPr lang="sk-SK" dirty="0"/>
          </a:p>
        </p:txBody>
      </p:sp>
      <p:sp>
        <p:nvSpPr>
          <p:cNvPr id="4" name="Tlačidlo akcie: Domov 3">
            <a:hlinkClick r:id="rId3" action="ppaction://hlinksldjump" highlightClick="1"/>
          </p:cNvPr>
          <p:cNvSpPr/>
          <p:nvPr/>
        </p:nvSpPr>
        <p:spPr bwMode="auto">
          <a:xfrm>
            <a:off x="8820443" y="6513342"/>
            <a:ext cx="323557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252025" y="178190"/>
            <a:ext cx="7568418" cy="679939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k-SK" sz="3600" dirty="0" smtClean="0"/>
              <a:t>Pracuj podľa pokynov:</a:t>
            </a:r>
            <a:endParaRPr lang="sk-SK" sz="3600" dirty="0"/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225083"/>
            <a:ext cx="7576942" cy="717452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Pomenuj útvary:</a:t>
            </a: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lačidlo akcie: Domov 2">
            <a:hlinkClick r:id="rId4" action="ppaction://hlinksldjump" highlightClick="1"/>
          </p:cNvPr>
          <p:cNvSpPr/>
          <p:nvPr/>
        </p:nvSpPr>
        <p:spPr bwMode="auto">
          <a:xfrm>
            <a:off x="8792309" y="6513342"/>
            <a:ext cx="351692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Obdĺžnik 3"/>
          <p:cNvSpPr/>
          <p:nvPr/>
        </p:nvSpPr>
        <p:spPr bwMode="auto">
          <a:xfrm>
            <a:off x="3573194" y="1519312"/>
            <a:ext cx="2715065" cy="149117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Pravouhlý trojuholník 4"/>
          <p:cNvSpPr/>
          <p:nvPr/>
        </p:nvSpPr>
        <p:spPr bwMode="auto">
          <a:xfrm>
            <a:off x="6696223" y="1055077"/>
            <a:ext cx="1336431" cy="2391507"/>
          </a:xfrm>
          <a:prstGeom prst="rtTriangle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Voľná forma 5"/>
          <p:cNvSpPr/>
          <p:nvPr/>
        </p:nvSpPr>
        <p:spPr bwMode="auto">
          <a:xfrm>
            <a:off x="3151164" y="3376246"/>
            <a:ext cx="1927274" cy="1927274"/>
          </a:xfrm>
          <a:custGeom>
            <a:avLst/>
            <a:gdLst>
              <a:gd name="connsiteX0" fmla="*/ 0 w 1927274"/>
              <a:gd name="connsiteY0" fmla="*/ 963637 h 1927274"/>
              <a:gd name="connsiteX1" fmla="*/ 282244 w 1927274"/>
              <a:gd name="connsiteY1" fmla="*/ 282243 h 1927274"/>
              <a:gd name="connsiteX2" fmla="*/ 963639 w 1927274"/>
              <a:gd name="connsiteY2" fmla="*/ 1 h 1927274"/>
              <a:gd name="connsiteX3" fmla="*/ 1645033 w 1927274"/>
              <a:gd name="connsiteY3" fmla="*/ 282245 h 1927274"/>
              <a:gd name="connsiteX4" fmla="*/ 1927275 w 1927274"/>
              <a:gd name="connsiteY4" fmla="*/ 963640 h 1927274"/>
              <a:gd name="connsiteX5" fmla="*/ 1645032 w 1927274"/>
              <a:gd name="connsiteY5" fmla="*/ 1645034 h 1927274"/>
              <a:gd name="connsiteX6" fmla="*/ 963637 w 1927274"/>
              <a:gd name="connsiteY6" fmla="*/ 1927277 h 1927274"/>
              <a:gd name="connsiteX7" fmla="*/ 282243 w 1927274"/>
              <a:gd name="connsiteY7" fmla="*/ 1645034 h 1927274"/>
              <a:gd name="connsiteX8" fmla="*/ 1 w 1927274"/>
              <a:gd name="connsiteY8" fmla="*/ 963639 h 1927274"/>
              <a:gd name="connsiteX9" fmla="*/ 0 w 1927274"/>
              <a:gd name="connsiteY9" fmla="*/ 963637 h 192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27274" h="1927274">
                <a:moveTo>
                  <a:pt x="0" y="963637"/>
                </a:moveTo>
                <a:cubicBezTo>
                  <a:pt x="0" y="708064"/>
                  <a:pt x="101526" y="462960"/>
                  <a:pt x="282244" y="282243"/>
                </a:cubicBezTo>
                <a:cubicBezTo>
                  <a:pt x="462961" y="101526"/>
                  <a:pt x="708066" y="1"/>
                  <a:pt x="963639" y="1"/>
                </a:cubicBezTo>
                <a:cubicBezTo>
                  <a:pt x="1219212" y="1"/>
                  <a:pt x="1464316" y="101527"/>
                  <a:pt x="1645033" y="282245"/>
                </a:cubicBezTo>
                <a:cubicBezTo>
                  <a:pt x="1825750" y="462962"/>
                  <a:pt x="1927275" y="708067"/>
                  <a:pt x="1927275" y="963640"/>
                </a:cubicBezTo>
                <a:cubicBezTo>
                  <a:pt x="1927275" y="1219213"/>
                  <a:pt x="1825749" y="1464317"/>
                  <a:pt x="1645032" y="1645034"/>
                </a:cubicBezTo>
                <a:cubicBezTo>
                  <a:pt x="1464315" y="1825751"/>
                  <a:pt x="1219210" y="1927277"/>
                  <a:pt x="963637" y="1927277"/>
                </a:cubicBezTo>
                <a:cubicBezTo>
                  <a:pt x="708064" y="1927277"/>
                  <a:pt x="462960" y="1825751"/>
                  <a:pt x="282243" y="1645034"/>
                </a:cubicBezTo>
                <a:cubicBezTo>
                  <a:pt x="101526" y="1464317"/>
                  <a:pt x="1" y="1219212"/>
                  <a:pt x="1" y="963639"/>
                </a:cubicBezTo>
                <a:cubicBezTo>
                  <a:pt x="1" y="963638"/>
                  <a:pt x="0" y="963638"/>
                  <a:pt x="0" y="963637"/>
                </a:cubicBezTo>
                <a:close/>
              </a:path>
            </a:pathLst>
          </a:cu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Kosoštvorec 8"/>
          <p:cNvSpPr/>
          <p:nvPr/>
        </p:nvSpPr>
        <p:spPr bwMode="auto">
          <a:xfrm>
            <a:off x="6696220" y="3742006"/>
            <a:ext cx="2124221" cy="2124221"/>
          </a:xfrm>
          <a:prstGeom prst="diamond">
            <a:avLst/>
          </a:prstGeom>
          <a:solidFill>
            <a:srgbClr val="FF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1659988" y="4825218"/>
            <a:ext cx="1308296" cy="1308296"/>
          </a:xfrm>
          <a:prstGeom prst="rect">
            <a:avLst/>
          </a:prstGeom>
          <a:solidFill>
            <a:srgbClr val="0000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Voľná forma 10"/>
          <p:cNvSpPr/>
          <p:nvPr/>
        </p:nvSpPr>
        <p:spPr bwMode="auto">
          <a:xfrm>
            <a:off x="1406771" y="1153551"/>
            <a:ext cx="1702188" cy="2574387"/>
          </a:xfrm>
          <a:custGeom>
            <a:avLst/>
            <a:gdLst>
              <a:gd name="connsiteX0" fmla="*/ 0 w 689317"/>
              <a:gd name="connsiteY0" fmla="*/ 0 h 1350499"/>
              <a:gd name="connsiteX1" fmla="*/ 689317 w 689317"/>
              <a:gd name="connsiteY1" fmla="*/ 0 h 1350499"/>
              <a:gd name="connsiteX2" fmla="*/ 689317 w 689317"/>
              <a:gd name="connsiteY2" fmla="*/ 1350499 h 1350499"/>
              <a:gd name="connsiteX3" fmla="*/ 0 w 689317"/>
              <a:gd name="connsiteY3" fmla="*/ 1350499 h 1350499"/>
              <a:gd name="connsiteX4" fmla="*/ 0 w 689317"/>
              <a:gd name="connsiteY4" fmla="*/ 0 h 1350499"/>
              <a:gd name="connsiteX0" fmla="*/ 0 w 957384"/>
              <a:gd name="connsiteY0" fmla="*/ 217044 h 1567543"/>
              <a:gd name="connsiteX1" fmla="*/ 957384 w 957384"/>
              <a:gd name="connsiteY1" fmla="*/ 0 h 1567543"/>
              <a:gd name="connsiteX2" fmla="*/ 689317 w 957384"/>
              <a:gd name="connsiteY2" fmla="*/ 1567543 h 1567543"/>
              <a:gd name="connsiteX3" fmla="*/ 0 w 957384"/>
              <a:gd name="connsiteY3" fmla="*/ 1567543 h 1567543"/>
              <a:gd name="connsiteX4" fmla="*/ 0 w 957384"/>
              <a:gd name="connsiteY4" fmla="*/ 217044 h 1567543"/>
              <a:gd name="connsiteX0" fmla="*/ 0 w 957384"/>
              <a:gd name="connsiteY0" fmla="*/ 217044 h 2206618"/>
              <a:gd name="connsiteX1" fmla="*/ 957384 w 957384"/>
              <a:gd name="connsiteY1" fmla="*/ 0 h 2206618"/>
              <a:gd name="connsiteX2" fmla="*/ 679743 w 957384"/>
              <a:gd name="connsiteY2" fmla="*/ 2206618 h 2206618"/>
              <a:gd name="connsiteX3" fmla="*/ 0 w 957384"/>
              <a:gd name="connsiteY3" fmla="*/ 1567543 h 2206618"/>
              <a:gd name="connsiteX4" fmla="*/ 0 w 957384"/>
              <a:gd name="connsiteY4" fmla="*/ 217044 h 2206618"/>
              <a:gd name="connsiteX0" fmla="*/ 191477 w 1148861"/>
              <a:gd name="connsiteY0" fmla="*/ 217044 h 2206618"/>
              <a:gd name="connsiteX1" fmla="*/ 1148861 w 1148861"/>
              <a:gd name="connsiteY1" fmla="*/ 0 h 2206618"/>
              <a:gd name="connsiteX2" fmla="*/ 871220 w 1148861"/>
              <a:gd name="connsiteY2" fmla="*/ 2206618 h 2206618"/>
              <a:gd name="connsiteX3" fmla="*/ 0 w 1148861"/>
              <a:gd name="connsiteY3" fmla="*/ 1278151 h 2206618"/>
              <a:gd name="connsiteX4" fmla="*/ 191477 w 1148861"/>
              <a:gd name="connsiteY4" fmla="*/ 217044 h 2206618"/>
              <a:gd name="connsiteX0" fmla="*/ 0 w 1158434"/>
              <a:gd name="connsiteY0" fmla="*/ 217044 h 2206618"/>
              <a:gd name="connsiteX1" fmla="*/ 1158434 w 1158434"/>
              <a:gd name="connsiteY1" fmla="*/ 0 h 2206618"/>
              <a:gd name="connsiteX2" fmla="*/ 880793 w 1158434"/>
              <a:gd name="connsiteY2" fmla="*/ 2206618 h 2206618"/>
              <a:gd name="connsiteX3" fmla="*/ 9573 w 1158434"/>
              <a:gd name="connsiteY3" fmla="*/ 1278151 h 2206618"/>
              <a:gd name="connsiteX4" fmla="*/ 0 w 1158434"/>
              <a:gd name="connsiteY4" fmla="*/ 217044 h 2206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434" h="2206618">
                <a:moveTo>
                  <a:pt x="0" y="217044"/>
                </a:moveTo>
                <a:lnTo>
                  <a:pt x="1158434" y="0"/>
                </a:lnTo>
                <a:lnTo>
                  <a:pt x="880793" y="2206618"/>
                </a:lnTo>
                <a:lnTo>
                  <a:pt x="9573" y="1278151"/>
                </a:lnTo>
                <a:lnTo>
                  <a:pt x="0" y="217044"/>
                </a:lnTo>
                <a:close/>
              </a:path>
            </a:pathLst>
          </a:cu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Voľná forma 11"/>
          <p:cNvSpPr/>
          <p:nvPr/>
        </p:nvSpPr>
        <p:spPr bwMode="auto">
          <a:xfrm>
            <a:off x="7537939" y="1080869"/>
            <a:ext cx="1113692" cy="1113692"/>
          </a:xfrm>
          <a:custGeom>
            <a:avLst/>
            <a:gdLst>
              <a:gd name="connsiteX0" fmla="*/ 0 w 1927274"/>
              <a:gd name="connsiteY0" fmla="*/ 963637 h 1927274"/>
              <a:gd name="connsiteX1" fmla="*/ 282244 w 1927274"/>
              <a:gd name="connsiteY1" fmla="*/ 282243 h 1927274"/>
              <a:gd name="connsiteX2" fmla="*/ 963639 w 1927274"/>
              <a:gd name="connsiteY2" fmla="*/ 1 h 1927274"/>
              <a:gd name="connsiteX3" fmla="*/ 1645033 w 1927274"/>
              <a:gd name="connsiteY3" fmla="*/ 282245 h 1927274"/>
              <a:gd name="connsiteX4" fmla="*/ 1927275 w 1927274"/>
              <a:gd name="connsiteY4" fmla="*/ 963640 h 1927274"/>
              <a:gd name="connsiteX5" fmla="*/ 1645032 w 1927274"/>
              <a:gd name="connsiteY5" fmla="*/ 1645034 h 1927274"/>
              <a:gd name="connsiteX6" fmla="*/ 963637 w 1927274"/>
              <a:gd name="connsiteY6" fmla="*/ 1927277 h 1927274"/>
              <a:gd name="connsiteX7" fmla="*/ 282243 w 1927274"/>
              <a:gd name="connsiteY7" fmla="*/ 1645034 h 1927274"/>
              <a:gd name="connsiteX8" fmla="*/ 1 w 1927274"/>
              <a:gd name="connsiteY8" fmla="*/ 963639 h 1927274"/>
              <a:gd name="connsiteX9" fmla="*/ 0 w 1927274"/>
              <a:gd name="connsiteY9" fmla="*/ 963637 h 1927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27274" h="1927274">
                <a:moveTo>
                  <a:pt x="0" y="963637"/>
                </a:moveTo>
                <a:cubicBezTo>
                  <a:pt x="0" y="708064"/>
                  <a:pt x="101526" y="462960"/>
                  <a:pt x="282244" y="282243"/>
                </a:cubicBezTo>
                <a:cubicBezTo>
                  <a:pt x="462961" y="101526"/>
                  <a:pt x="708066" y="1"/>
                  <a:pt x="963639" y="1"/>
                </a:cubicBezTo>
                <a:cubicBezTo>
                  <a:pt x="1219212" y="1"/>
                  <a:pt x="1464316" y="101527"/>
                  <a:pt x="1645033" y="282245"/>
                </a:cubicBezTo>
                <a:cubicBezTo>
                  <a:pt x="1825750" y="462962"/>
                  <a:pt x="1927275" y="708067"/>
                  <a:pt x="1927275" y="963640"/>
                </a:cubicBezTo>
                <a:cubicBezTo>
                  <a:pt x="1927275" y="1219213"/>
                  <a:pt x="1825749" y="1464317"/>
                  <a:pt x="1645032" y="1645034"/>
                </a:cubicBezTo>
                <a:cubicBezTo>
                  <a:pt x="1464315" y="1825751"/>
                  <a:pt x="1219210" y="1927277"/>
                  <a:pt x="963637" y="1927277"/>
                </a:cubicBezTo>
                <a:cubicBezTo>
                  <a:pt x="708064" y="1927277"/>
                  <a:pt x="462960" y="1825751"/>
                  <a:pt x="282243" y="1645034"/>
                </a:cubicBezTo>
                <a:cubicBezTo>
                  <a:pt x="101526" y="1464317"/>
                  <a:pt x="1" y="1219212"/>
                  <a:pt x="1" y="963639"/>
                </a:cubicBezTo>
                <a:cubicBezTo>
                  <a:pt x="1" y="963638"/>
                  <a:pt x="0" y="963638"/>
                  <a:pt x="0" y="963637"/>
                </a:cubicBezTo>
                <a:close/>
              </a:path>
            </a:pathLst>
          </a:cu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Voľná forma 12"/>
          <p:cNvSpPr/>
          <p:nvPr/>
        </p:nvSpPr>
        <p:spPr bwMode="auto">
          <a:xfrm>
            <a:off x="4951829" y="5050302"/>
            <a:ext cx="1617784" cy="1463039"/>
          </a:xfrm>
          <a:custGeom>
            <a:avLst/>
            <a:gdLst>
              <a:gd name="connsiteX0" fmla="*/ 0 w 1026941"/>
              <a:gd name="connsiteY0" fmla="*/ 0 h 1026941"/>
              <a:gd name="connsiteX1" fmla="*/ 1026941 w 1026941"/>
              <a:gd name="connsiteY1" fmla="*/ 0 h 1026941"/>
              <a:gd name="connsiteX2" fmla="*/ 1026941 w 1026941"/>
              <a:gd name="connsiteY2" fmla="*/ 1026941 h 1026941"/>
              <a:gd name="connsiteX3" fmla="*/ 0 w 1026941"/>
              <a:gd name="connsiteY3" fmla="*/ 1026941 h 1026941"/>
              <a:gd name="connsiteX4" fmla="*/ 0 w 1026941"/>
              <a:gd name="connsiteY4" fmla="*/ 0 h 1026941"/>
              <a:gd name="connsiteX0" fmla="*/ 0 w 1026941"/>
              <a:gd name="connsiteY0" fmla="*/ 295422 h 1322363"/>
              <a:gd name="connsiteX1" fmla="*/ 1026941 w 1026941"/>
              <a:gd name="connsiteY1" fmla="*/ 295422 h 1322363"/>
              <a:gd name="connsiteX2" fmla="*/ 1026941 w 1026941"/>
              <a:gd name="connsiteY2" fmla="*/ 1322363 h 1322363"/>
              <a:gd name="connsiteX3" fmla="*/ 0 w 1026941"/>
              <a:gd name="connsiteY3" fmla="*/ 1322363 h 1322363"/>
              <a:gd name="connsiteX4" fmla="*/ 0 w 1026941"/>
              <a:gd name="connsiteY4" fmla="*/ 295422 h 1322363"/>
              <a:gd name="connsiteX0" fmla="*/ 0 w 1026941"/>
              <a:gd name="connsiteY0" fmla="*/ 0 h 1026941"/>
              <a:gd name="connsiteX1" fmla="*/ 1026941 w 1026941"/>
              <a:gd name="connsiteY1" fmla="*/ 0 h 1026941"/>
              <a:gd name="connsiteX2" fmla="*/ 1026941 w 1026941"/>
              <a:gd name="connsiteY2" fmla="*/ 1026941 h 1026941"/>
              <a:gd name="connsiteX3" fmla="*/ 0 w 1026941"/>
              <a:gd name="connsiteY3" fmla="*/ 1026941 h 1026941"/>
              <a:gd name="connsiteX4" fmla="*/ 0 w 1026941"/>
              <a:gd name="connsiteY4" fmla="*/ 0 h 1026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6941" h="1026941">
                <a:moveTo>
                  <a:pt x="0" y="0"/>
                </a:moveTo>
                <a:cubicBezTo>
                  <a:pt x="679938" y="295421"/>
                  <a:pt x="684627" y="0"/>
                  <a:pt x="1026941" y="0"/>
                </a:cubicBezTo>
                <a:lnTo>
                  <a:pt x="1026941" y="1026941"/>
                </a:lnTo>
                <a:lnTo>
                  <a:pt x="0" y="102694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lačidlo akcie: Dopredu alebo Ďalej 13">
            <a:hlinkClick r:id="" action="ppaction://hlinkshowjump?jump=nextslide" highlightClick="1"/>
          </p:cNvPr>
          <p:cNvSpPr/>
          <p:nvPr/>
        </p:nvSpPr>
        <p:spPr bwMode="auto">
          <a:xfrm>
            <a:off x="8792308" y="6133514"/>
            <a:ext cx="351692" cy="365760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 advClick="0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168812"/>
            <a:ext cx="7703551" cy="590843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Vlastnosti štvoruholníkov:</a:t>
            </a: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Zástupný symbol obsahu 6"/>
          <p:cNvSpPr>
            <a:spLocks noGrp="1"/>
          </p:cNvSpPr>
          <p:nvPr>
            <p:ph sz="half" idx="1"/>
          </p:nvPr>
        </p:nvSpPr>
        <p:spPr>
          <a:xfrm>
            <a:off x="1195754" y="1631852"/>
            <a:ext cx="4417255" cy="3671668"/>
          </a:xfrm>
        </p:spPr>
        <p:txBody>
          <a:bodyPr/>
          <a:lstStyle/>
          <a:p>
            <a:pPr>
              <a:buNone/>
            </a:pPr>
            <a:r>
              <a:rPr lang="sk-SK" b="1" i="1" dirty="0" smtClean="0"/>
              <a:t>štvoruholník: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4 vrcholy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4 strany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r>
              <a:rPr lang="sk-SK" b="1" i="1" dirty="0" smtClean="0"/>
              <a:t>špeciálne štvoruholníky: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štvorec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obdĺžnik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 bwMode="auto">
          <a:xfrm>
            <a:off x="3854545" y="5219114"/>
            <a:ext cx="2609561" cy="9917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7230793" y="3812345"/>
            <a:ext cx="1308296" cy="1308296"/>
          </a:xfrm>
          <a:prstGeom prst="rect">
            <a:avLst/>
          </a:prstGeom>
          <a:solidFill>
            <a:srgbClr val="0000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Voľná forma 13"/>
          <p:cNvSpPr/>
          <p:nvPr/>
        </p:nvSpPr>
        <p:spPr bwMode="auto">
          <a:xfrm rot="4166465">
            <a:off x="6387106" y="1283812"/>
            <a:ext cx="1901001" cy="2113061"/>
          </a:xfrm>
          <a:custGeom>
            <a:avLst/>
            <a:gdLst>
              <a:gd name="connsiteX0" fmla="*/ 0 w 689317"/>
              <a:gd name="connsiteY0" fmla="*/ 0 h 1350499"/>
              <a:gd name="connsiteX1" fmla="*/ 689317 w 689317"/>
              <a:gd name="connsiteY1" fmla="*/ 0 h 1350499"/>
              <a:gd name="connsiteX2" fmla="*/ 689317 w 689317"/>
              <a:gd name="connsiteY2" fmla="*/ 1350499 h 1350499"/>
              <a:gd name="connsiteX3" fmla="*/ 0 w 689317"/>
              <a:gd name="connsiteY3" fmla="*/ 1350499 h 1350499"/>
              <a:gd name="connsiteX4" fmla="*/ 0 w 689317"/>
              <a:gd name="connsiteY4" fmla="*/ 0 h 1350499"/>
              <a:gd name="connsiteX0" fmla="*/ 0 w 957384"/>
              <a:gd name="connsiteY0" fmla="*/ 217044 h 1567543"/>
              <a:gd name="connsiteX1" fmla="*/ 957384 w 957384"/>
              <a:gd name="connsiteY1" fmla="*/ 0 h 1567543"/>
              <a:gd name="connsiteX2" fmla="*/ 689317 w 957384"/>
              <a:gd name="connsiteY2" fmla="*/ 1567543 h 1567543"/>
              <a:gd name="connsiteX3" fmla="*/ 0 w 957384"/>
              <a:gd name="connsiteY3" fmla="*/ 1567543 h 1567543"/>
              <a:gd name="connsiteX4" fmla="*/ 0 w 957384"/>
              <a:gd name="connsiteY4" fmla="*/ 217044 h 1567543"/>
              <a:gd name="connsiteX0" fmla="*/ 0 w 957384"/>
              <a:gd name="connsiteY0" fmla="*/ 217044 h 2206618"/>
              <a:gd name="connsiteX1" fmla="*/ 957384 w 957384"/>
              <a:gd name="connsiteY1" fmla="*/ 0 h 2206618"/>
              <a:gd name="connsiteX2" fmla="*/ 679743 w 957384"/>
              <a:gd name="connsiteY2" fmla="*/ 2206618 h 2206618"/>
              <a:gd name="connsiteX3" fmla="*/ 0 w 957384"/>
              <a:gd name="connsiteY3" fmla="*/ 1567543 h 2206618"/>
              <a:gd name="connsiteX4" fmla="*/ 0 w 957384"/>
              <a:gd name="connsiteY4" fmla="*/ 217044 h 2206618"/>
              <a:gd name="connsiteX0" fmla="*/ 191477 w 1148861"/>
              <a:gd name="connsiteY0" fmla="*/ 217044 h 2206618"/>
              <a:gd name="connsiteX1" fmla="*/ 1148861 w 1148861"/>
              <a:gd name="connsiteY1" fmla="*/ 0 h 2206618"/>
              <a:gd name="connsiteX2" fmla="*/ 871220 w 1148861"/>
              <a:gd name="connsiteY2" fmla="*/ 2206618 h 2206618"/>
              <a:gd name="connsiteX3" fmla="*/ 0 w 1148861"/>
              <a:gd name="connsiteY3" fmla="*/ 1278151 h 2206618"/>
              <a:gd name="connsiteX4" fmla="*/ 191477 w 1148861"/>
              <a:gd name="connsiteY4" fmla="*/ 217044 h 2206618"/>
              <a:gd name="connsiteX0" fmla="*/ 0 w 1158434"/>
              <a:gd name="connsiteY0" fmla="*/ 217044 h 2206618"/>
              <a:gd name="connsiteX1" fmla="*/ 1158434 w 1158434"/>
              <a:gd name="connsiteY1" fmla="*/ 0 h 2206618"/>
              <a:gd name="connsiteX2" fmla="*/ 880793 w 1158434"/>
              <a:gd name="connsiteY2" fmla="*/ 2206618 h 2206618"/>
              <a:gd name="connsiteX3" fmla="*/ 9573 w 1158434"/>
              <a:gd name="connsiteY3" fmla="*/ 1278151 h 2206618"/>
              <a:gd name="connsiteX4" fmla="*/ 0 w 1158434"/>
              <a:gd name="connsiteY4" fmla="*/ 217044 h 2206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434" h="2206618">
                <a:moveTo>
                  <a:pt x="0" y="217044"/>
                </a:moveTo>
                <a:lnTo>
                  <a:pt x="1158434" y="0"/>
                </a:lnTo>
                <a:lnTo>
                  <a:pt x="880793" y="2206618"/>
                </a:lnTo>
                <a:lnTo>
                  <a:pt x="9573" y="1278151"/>
                </a:lnTo>
                <a:lnTo>
                  <a:pt x="0" y="217044"/>
                </a:lnTo>
                <a:close/>
              </a:path>
            </a:pathLst>
          </a:cu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6119446" y="2982351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E</a:t>
            </a:r>
            <a:endParaRPr lang="sk-SK" sz="2400" b="1" dirty="0"/>
          </a:p>
        </p:txBody>
      </p:sp>
      <p:sp>
        <p:nvSpPr>
          <p:cNvPr id="11" name="BlokTextu 10"/>
          <p:cNvSpPr txBox="1"/>
          <p:nvPr/>
        </p:nvSpPr>
        <p:spPr>
          <a:xfrm>
            <a:off x="8550813" y="2909667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F</a:t>
            </a:r>
            <a:endParaRPr lang="sk-SK" sz="2400" b="1" dirty="0"/>
          </a:p>
        </p:txBody>
      </p:sp>
      <p:sp>
        <p:nvSpPr>
          <p:cNvPr id="12" name="BlokTextu 11"/>
          <p:cNvSpPr txBox="1"/>
          <p:nvPr/>
        </p:nvSpPr>
        <p:spPr>
          <a:xfrm>
            <a:off x="7763021" y="799515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G</a:t>
            </a:r>
            <a:endParaRPr lang="sk-SK" sz="2400" b="1" dirty="0"/>
          </a:p>
        </p:txBody>
      </p:sp>
      <p:sp>
        <p:nvSpPr>
          <p:cNvPr id="13" name="BlokTextu 12"/>
          <p:cNvSpPr txBox="1"/>
          <p:nvPr/>
        </p:nvSpPr>
        <p:spPr>
          <a:xfrm>
            <a:off x="6510997" y="1193409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H</a:t>
            </a:r>
            <a:endParaRPr lang="sk-SK" sz="2400" b="1" dirty="0"/>
          </a:p>
        </p:txBody>
      </p:sp>
      <p:sp>
        <p:nvSpPr>
          <p:cNvPr id="15" name="BlokTextu 14"/>
          <p:cNvSpPr txBox="1"/>
          <p:nvPr/>
        </p:nvSpPr>
        <p:spPr>
          <a:xfrm>
            <a:off x="3570849" y="6145238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</a:t>
            </a:r>
            <a:endParaRPr lang="sk-SK" sz="2400" b="1" dirty="0"/>
          </a:p>
        </p:txBody>
      </p:sp>
      <p:sp>
        <p:nvSpPr>
          <p:cNvPr id="16" name="BlokTextu 15"/>
          <p:cNvSpPr txBox="1"/>
          <p:nvPr/>
        </p:nvSpPr>
        <p:spPr>
          <a:xfrm>
            <a:off x="6454726" y="6088966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R</a:t>
            </a:r>
            <a:endParaRPr lang="sk-SK" sz="2400" b="1" dirty="0"/>
          </a:p>
        </p:txBody>
      </p:sp>
      <p:sp>
        <p:nvSpPr>
          <p:cNvPr id="17" name="BlokTextu 16"/>
          <p:cNvSpPr txBox="1"/>
          <p:nvPr/>
        </p:nvSpPr>
        <p:spPr>
          <a:xfrm>
            <a:off x="6398455" y="4794738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S</a:t>
            </a:r>
            <a:endParaRPr lang="sk-SK" sz="2400" b="1" dirty="0"/>
          </a:p>
        </p:txBody>
      </p:sp>
      <p:sp>
        <p:nvSpPr>
          <p:cNvPr id="18" name="BlokTextu 17"/>
          <p:cNvSpPr txBox="1"/>
          <p:nvPr/>
        </p:nvSpPr>
        <p:spPr>
          <a:xfrm>
            <a:off x="3556782" y="4794738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T</a:t>
            </a:r>
            <a:endParaRPr lang="sk-SK" sz="2400" b="1" dirty="0"/>
          </a:p>
        </p:txBody>
      </p:sp>
      <p:sp>
        <p:nvSpPr>
          <p:cNvPr id="19" name="Kosodĺžnik 18"/>
          <p:cNvSpPr/>
          <p:nvPr/>
        </p:nvSpPr>
        <p:spPr bwMode="auto">
          <a:xfrm>
            <a:off x="4389120" y="1448972"/>
            <a:ext cx="1547446" cy="1786597"/>
          </a:xfrm>
          <a:prstGeom prst="parallelogram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3950676" y="3092548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K</a:t>
            </a:r>
            <a:endParaRPr lang="sk-SK" sz="2400" b="1" dirty="0"/>
          </a:p>
        </p:txBody>
      </p:sp>
      <p:sp>
        <p:nvSpPr>
          <p:cNvPr id="21" name="BlokTextu 20"/>
          <p:cNvSpPr txBox="1"/>
          <p:nvPr/>
        </p:nvSpPr>
        <p:spPr>
          <a:xfrm>
            <a:off x="5554393" y="3078480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L</a:t>
            </a:r>
            <a:endParaRPr lang="sk-SK" sz="2400" b="1" dirty="0"/>
          </a:p>
        </p:txBody>
      </p:sp>
      <p:sp>
        <p:nvSpPr>
          <p:cNvPr id="22" name="BlokTextu 21"/>
          <p:cNvSpPr txBox="1"/>
          <p:nvPr/>
        </p:nvSpPr>
        <p:spPr>
          <a:xfrm>
            <a:off x="5920153" y="1109004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M</a:t>
            </a:r>
            <a:endParaRPr lang="sk-SK" sz="2400" b="1" dirty="0"/>
          </a:p>
        </p:txBody>
      </p:sp>
      <p:sp>
        <p:nvSpPr>
          <p:cNvPr id="23" name="BlokTextu 22"/>
          <p:cNvSpPr txBox="1"/>
          <p:nvPr/>
        </p:nvSpPr>
        <p:spPr>
          <a:xfrm>
            <a:off x="4428978" y="1094935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N</a:t>
            </a:r>
            <a:endParaRPr lang="sk-SK" sz="2400" b="1" dirty="0"/>
          </a:p>
        </p:txBody>
      </p:sp>
      <p:sp>
        <p:nvSpPr>
          <p:cNvPr id="24" name="BlokTextu 23"/>
          <p:cNvSpPr txBox="1"/>
          <p:nvPr/>
        </p:nvSpPr>
        <p:spPr>
          <a:xfrm>
            <a:off x="6947096" y="5062024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A</a:t>
            </a:r>
            <a:endParaRPr lang="sk-SK" sz="2400" b="1" dirty="0"/>
          </a:p>
        </p:txBody>
      </p:sp>
      <p:sp>
        <p:nvSpPr>
          <p:cNvPr id="25" name="BlokTextu 24"/>
          <p:cNvSpPr txBox="1"/>
          <p:nvPr/>
        </p:nvSpPr>
        <p:spPr>
          <a:xfrm>
            <a:off x="8508610" y="5047957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B</a:t>
            </a:r>
            <a:endParaRPr lang="sk-SK" sz="2400" b="1" dirty="0"/>
          </a:p>
        </p:txBody>
      </p:sp>
      <p:sp>
        <p:nvSpPr>
          <p:cNvPr id="26" name="BlokTextu 25"/>
          <p:cNvSpPr txBox="1"/>
          <p:nvPr/>
        </p:nvSpPr>
        <p:spPr>
          <a:xfrm>
            <a:off x="8454683" y="3460652"/>
            <a:ext cx="363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C</a:t>
            </a:r>
            <a:endParaRPr lang="sk-SK" sz="2400" b="1" dirty="0"/>
          </a:p>
        </p:txBody>
      </p:sp>
      <p:sp>
        <p:nvSpPr>
          <p:cNvPr id="27" name="BlokTextu 26"/>
          <p:cNvSpPr txBox="1"/>
          <p:nvPr/>
        </p:nvSpPr>
        <p:spPr>
          <a:xfrm>
            <a:off x="6904892" y="3458307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D</a:t>
            </a:r>
            <a:endParaRPr lang="sk-SK" sz="2400" b="1" dirty="0"/>
          </a:p>
        </p:txBody>
      </p:sp>
      <p:sp>
        <p:nvSpPr>
          <p:cNvPr id="28" name="Tlačidlo akcie: Dopredu alebo Ďalej 27">
            <a:hlinkClick r:id="" action="ppaction://hlinkshowjump?jump=nextslide" highlightClick="1"/>
          </p:cNvPr>
          <p:cNvSpPr/>
          <p:nvPr/>
        </p:nvSpPr>
        <p:spPr bwMode="auto">
          <a:xfrm>
            <a:off x="8778240" y="6492240"/>
            <a:ext cx="365760" cy="365760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7527" y="166256"/>
            <a:ext cx="7948036" cy="817418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Štvorec a obdĺžnik</a:t>
            </a: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ĺžnik 3"/>
          <p:cNvSpPr/>
          <p:nvPr/>
        </p:nvSpPr>
        <p:spPr bwMode="auto">
          <a:xfrm>
            <a:off x="7462911" y="3899307"/>
            <a:ext cx="1111348" cy="2194560"/>
          </a:xfrm>
          <a:prstGeom prst="rect">
            <a:avLst/>
          </a:prstGeom>
          <a:ln w="7620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 sz="2400" b="1" smtClean="0">
              <a:latin typeface="Times New Roman" pitchFamily="18" charset="0"/>
            </a:endParaRPr>
          </a:p>
        </p:txBody>
      </p:sp>
      <p:sp>
        <p:nvSpPr>
          <p:cNvPr id="6" name="Tlačidlo akcie: Domov 5">
            <a:hlinkClick r:id="rId4" action="ppaction://hlinksldjump" highlightClick="1"/>
          </p:cNvPr>
          <p:cNvSpPr/>
          <p:nvPr/>
        </p:nvSpPr>
        <p:spPr bwMode="auto">
          <a:xfrm>
            <a:off x="8792309" y="6513342"/>
            <a:ext cx="351692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997528" y="1149928"/>
            <a:ext cx="3338945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3200" dirty="0" smtClean="0"/>
              <a:t>protiľahlé strany</a:t>
            </a:r>
            <a:endParaRPr lang="sk-SK" sz="3200" dirty="0"/>
          </a:p>
        </p:txBody>
      </p:sp>
      <p:sp>
        <p:nvSpPr>
          <p:cNvPr id="32" name="BlokTextu 31"/>
          <p:cNvSpPr txBox="1"/>
          <p:nvPr/>
        </p:nvSpPr>
        <p:spPr>
          <a:xfrm>
            <a:off x="983672" y="3089564"/>
            <a:ext cx="3352800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3200" dirty="0" smtClean="0"/>
              <a:t>susedné strany</a:t>
            </a:r>
            <a:endParaRPr lang="sk-SK" sz="3200" dirty="0"/>
          </a:p>
        </p:txBody>
      </p:sp>
      <p:sp>
        <p:nvSpPr>
          <p:cNvPr id="33" name="BlokTextu 32"/>
          <p:cNvSpPr txBox="1"/>
          <p:nvPr/>
        </p:nvSpPr>
        <p:spPr>
          <a:xfrm>
            <a:off x="6960951" y="2900715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A</a:t>
            </a:r>
            <a:endParaRPr lang="sk-SK" sz="2400" b="1" dirty="0"/>
          </a:p>
        </p:txBody>
      </p:sp>
      <p:sp>
        <p:nvSpPr>
          <p:cNvPr id="34" name="BlokTextu 33"/>
          <p:cNvSpPr txBox="1"/>
          <p:nvPr/>
        </p:nvSpPr>
        <p:spPr>
          <a:xfrm>
            <a:off x="8526515" y="2900716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B</a:t>
            </a:r>
            <a:endParaRPr lang="sk-SK" sz="2400" b="1" dirty="0"/>
          </a:p>
        </p:txBody>
      </p:sp>
      <p:sp>
        <p:nvSpPr>
          <p:cNvPr id="35" name="BlokTextu 34"/>
          <p:cNvSpPr txBox="1"/>
          <p:nvPr/>
        </p:nvSpPr>
        <p:spPr>
          <a:xfrm>
            <a:off x="8540369" y="1155042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C</a:t>
            </a:r>
            <a:endParaRPr lang="sk-SK" sz="2400" b="1" dirty="0"/>
          </a:p>
        </p:txBody>
      </p:sp>
      <p:sp>
        <p:nvSpPr>
          <p:cNvPr id="36" name="BlokTextu 35"/>
          <p:cNvSpPr txBox="1"/>
          <p:nvPr/>
        </p:nvSpPr>
        <p:spPr>
          <a:xfrm>
            <a:off x="6877823" y="1182752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D</a:t>
            </a:r>
            <a:endParaRPr lang="sk-SK" sz="2400" b="1" dirty="0"/>
          </a:p>
        </p:txBody>
      </p:sp>
      <p:sp>
        <p:nvSpPr>
          <p:cNvPr id="37" name="BlokTextu 36"/>
          <p:cNvSpPr txBox="1"/>
          <p:nvPr/>
        </p:nvSpPr>
        <p:spPr>
          <a:xfrm>
            <a:off x="7085642" y="3565732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N</a:t>
            </a:r>
            <a:endParaRPr lang="sk-SK" sz="2400" b="1" dirty="0"/>
          </a:p>
        </p:txBody>
      </p:sp>
      <p:sp>
        <p:nvSpPr>
          <p:cNvPr id="38" name="BlokTextu 37"/>
          <p:cNvSpPr txBox="1"/>
          <p:nvPr/>
        </p:nvSpPr>
        <p:spPr>
          <a:xfrm>
            <a:off x="8540369" y="3551879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M</a:t>
            </a:r>
            <a:endParaRPr lang="sk-SK" sz="2400" b="1" dirty="0"/>
          </a:p>
        </p:txBody>
      </p:sp>
      <p:sp>
        <p:nvSpPr>
          <p:cNvPr id="39" name="BlokTextu 38"/>
          <p:cNvSpPr txBox="1"/>
          <p:nvPr/>
        </p:nvSpPr>
        <p:spPr>
          <a:xfrm>
            <a:off x="7079674" y="5976424"/>
            <a:ext cx="343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K</a:t>
            </a:r>
            <a:endParaRPr lang="sk-SK" sz="2400" b="1" dirty="0"/>
          </a:p>
        </p:txBody>
      </p:sp>
      <p:sp>
        <p:nvSpPr>
          <p:cNvPr id="40" name="BlokTextu 39"/>
          <p:cNvSpPr txBox="1"/>
          <p:nvPr/>
        </p:nvSpPr>
        <p:spPr>
          <a:xfrm>
            <a:off x="8581933" y="5948715"/>
            <a:ext cx="323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L</a:t>
            </a:r>
            <a:endParaRPr lang="sk-SK" sz="2400" b="1" dirty="0"/>
          </a:p>
        </p:txBody>
      </p:sp>
      <p:sp>
        <p:nvSpPr>
          <p:cNvPr id="5" name="Obdĺžnik 4"/>
          <p:cNvSpPr/>
          <p:nvPr/>
        </p:nvSpPr>
        <p:spPr bwMode="auto">
          <a:xfrm>
            <a:off x="7225039" y="1533166"/>
            <a:ext cx="1420836" cy="1420836"/>
          </a:xfrm>
          <a:prstGeom prst="rect">
            <a:avLst/>
          </a:prstGeom>
          <a:ln w="76200">
            <a:headEnd type="none" w="sm" len="sm"/>
            <a:tailEnd type="none" w="sm" len="sm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Rovná spojnica 53"/>
          <p:cNvCxnSpPr/>
          <p:nvPr/>
        </p:nvCxnSpPr>
        <p:spPr bwMode="auto">
          <a:xfrm>
            <a:off x="7218218" y="1523999"/>
            <a:ext cx="0" cy="1427018"/>
          </a:xfrm>
          <a:prstGeom prst="line">
            <a:avLst/>
          </a:prstGeom>
          <a:ln w="76200"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Rovná spojnica 54"/>
          <p:cNvCxnSpPr/>
          <p:nvPr/>
        </p:nvCxnSpPr>
        <p:spPr bwMode="auto">
          <a:xfrm>
            <a:off x="8645236" y="1524000"/>
            <a:ext cx="0" cy="1454727"/>
          </a:xfrm>
          <a:prstGeom prst="line">
            <a:avLst/>
          </a:prstGeom>
          <a:ln w="76200"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uľka 57"/>
          <p:cNvGraphicFramePr>
            <a:graphicFrameLocks noGrp="1"/>
          </p:cNvGraphicFramePr>
          <p:nvPr/>
        </p:nvGraphicFramePr>
        <p:xfrm>
          <a:off x="983674" y="1840345"/>
          <a:ext cx="5901049" cy="972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000"/>
                <a:gridCol w="1044000"/>
                <a:gridCol w="304971"/>
                <a:gridCol w="1044000"/>
                <a:gridCol w="1015034"/>
                <a:gridCol w="290010"/>
                <a:gridCol w="1015034"/>
              </a:tblGrid>
              <a:tr h="514928">
                <a:tc>
                  <a:txBody>
                    <a:bodyPr/>
                    <a:lstStyle/>
                    <a:p>
                      <a:pPr marL="82550" indent="0" algn="r"/>
                      <a:r>
                        <a:rPr lang="sk-SK" sz="2000" dirty="0" smtClean="0"/>
                        <a:t>štvorec:</a:t>
                      </a:r>
                      <a:endParaRPr lang="sk-SK" sz="20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FF6600"/>
                          </a:solidFill>
                        </a:rPr>
                        <a:t>AB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FF6600"/>
                          </a:solidFill>
                          <a:sym typeface="Symbol"/>
                        </a:rPr>
                        <a:t>DC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0099FF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AD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0099FF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BC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indent="0" algn="r"/>
                      <a:r>
                        <a:rPr lang="sk-SK" sz="2000" dirty="0" smtClean="0"/>
                        <a:t>obdĺžnik:</a:t>
                      </a:r>
                      <a:endParaRPr lang="sk-SK" sz="20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ym typeface="Symbol"/>
                        </a:rPr>
                        <a:t>KL</a:t>
                      </a:r>
                      <a:r>
                        <a:rPr lang="sk-SK" sz="2400" dirty="0" smtClean="0">
                          <a:sym typeface="Symbol"/>
                        </a:rPr>
                        <a:t> </a:t>
                      </a:r>
                      <a:endParaRPr lang="sk-SK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ym typeface="Symbol"/>
                        </a:rPr>
                        <a:t>NM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993300"/>
                          </a:solidFill>
                          <a:sym typeface="Symbol"/>
                        </a:rPr>
                        <a:t>KN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993300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LM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0" name="Tabuľka 59"/>
          <p:cNvGraphicFramePr>
            <a:graphicFrameLocks noGrp="1"/>
          </p:cNvGraphicFramePr>
          <p:nvPr/>
        </p:nvGraphicFramePr>
        <p:xfrm>
          <a:off x="997528" y="3766126"/>
          <a:ext cx="5930015" cy="1944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000"/>
                <a:gridCol w="1044000"/>
                <a:gridCol w="304971"/>
                <a:gridCol w="1044000"/>
                <a:gridCol w="1044000"/>
                <a:gridCol w="290010"/>
                <a:gridCol w="1015034"/>
              </a:tblGrid>
              <a:tr h="514928">
                <a:tc>
                  <a:txBody>
                    <a:bodyPr/>
                    <a:lstStyle/>
                    <a:p>
                      <a:pPr marL="82550" indent="0" algn="r"/>
                      <a:r>
                        <a:rPr lang="sk-SK" sz="2000" dirty="0" smtClean="0"/>
                        <a:t>štvorec:</a:t>
                      </a:r>
                      <a:endParaRPr lang="sk-SK" sz="20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FF6600"/>
                          </a:solidFill>
                        </a:rPr>
                        <a:t>AB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0070C0"/>
                          </a:solidFill>
                          <a:sym typeface="Symbol"/>
                        </a:rPr>
                        <a:t>BC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FF6600"/>
                          </a:solidFill>
                          <a:sym typeface="Symbol"/>
                        </a:rPr>
                        <a:t>CD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DA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928">
                <a:tc>
                  <a:txBody>
                    <a:bodyPr/>
                    <a:lstStyle/>
                    <a:p>
                      <a:pPr marL="82550" indent="0" algn="r"/>
                      <a:endParaRPr lang="sk-SK" sz="20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0070C0"/>
                          </a:solidFill>
                          <a:sym typeface="Symbol"/>
                        </a:rPr>
                        <a:t>BC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FF6600"/>
                          </a:solidFill>
                          <a:sym typeface="Symbol"/>
                        </a:rPr>
                        <a:t>CD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 smtClean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DA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olidFill>
                            <a:srgbClr val="FF6600"/>
                          </a:solidFill>
                        </a:rPr>
                        <a:t>AB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 smtClean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indent="0" algn="r"/>
                      <a:r>
                        <a:rPr lang="sk-SK" sz="2000" dirty="0" smtClean="0"/>
                        <a:t>obdĺžnik:</a:t>
                      </a:r>
                      <a:endParaRPr lang="sk-SK" sz="20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ym typeface="Symbol"/>
                        </a:rPr>
                        <a:t>KL</a:t>
                      </a:r>
                      <a:r>
                        <a:rPr lang="sk-SK" sz="2400" dirty="0" smtClean="0">
                          <a:sym typeface="Symbol"/>
                        </a:rPr>
                        <a:t> </a:t>
                      </a:r>
                      <a:endParaRPr lang="sk-SK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993300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LM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ym typeface="Symbol"/>
                        </a:rPr>
                        <a:t>MN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993300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NK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indent="0" algn="r"/>
                      <a:endParaRPr lang="sk-SK" sz="2000" dirty="0"/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993300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LM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ym typeface="Symbol"/>
                        </a:rPr>
                        <a:t>MN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 smtClean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kern="1200" dirty="0" smtClean="0">
                          <a:solidFill>
                            <a:srgbClr val="993300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NK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 smtClean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r>
                        <a:rPr lang="sk-SK" sz="2400" b="1" dirty="0" smtClean="0">
                          <a:sym typeface="Symbol"/>
                        </a:rPr>
                        <a:t>KL</a:t>
                      </a:r>
                      <a:r>
                        <a:rPr lang="sk-SK" sz="2400" dirty="0" smtClean="0">
                          <a:sym typeface="Symbol"/>
                        </a:rPr>
                        <a:t></a:t>
                      </a:r>
                      <a:endParaRPr lang="sk-SK" sz="2400" dirty="0" smtClean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1" name="Rovná spojnica 60"/>
          <p:cNvCxnSpPr/>
          <p:nvPr/>
        </p:nvCxnSpPr>
        <p:spPr bwMode="auto">
          <a:xfrm>
            <a:off x="7467599" y="3865417"/>
            <a:ext cx="1" cy="2202874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4" name="Rovná spojnica 63"/>
          <p:cNvCxnSpPr/>
          <p:nvPr/>
        </p:nvCxnSpPr>
        <p:spPr bwMode="auto">
          <a:xfrm>
            <a:off x="8575962" y="3865417"/>
            <a:ext cx="1" cy="2202874"/>
          </a:xfrm>
          <a:prstGeom prst="line">
            <a:avLst/>
          </a:prstGeom>
          <a:ln w="76200">
            <a:solidFill>
              <a:schemeClr val="accent3">
                <a:lumMod val="75000"/>
              </a:schemeClr>
            </a:solidFill>
            <a:headEnd type="none" w="sm" len="sm"/>
            <a:tailEnd type="none" w="sm" len="sm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5" name="BlokTextu 64"/>
          <p:cNvSpPr txBox="1"/>
          <p:nvPr/>
        </p:nvSpPr>
        <p:spPr>
          <a:xfrm>
            <a:off x="997527" y="6109855"/>
            <a:ext cx="376843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k-SK" sz="2000" dirty="0" smtClean="0"/>
              <a:t>Porovnaj dĺžky, vysvetli rozdiel.</a:t>
            </a:r>
            <a:endParaRPr lang="sk-SK" sz="2000" dirty="0"/>
          </a:p>
        </p:txBody>
      </p:sp>
      <p:sp>
        <p:nvSpPr>
          <p:cNvPr id="66" name="Rovná sa 65"/>
          <p:cNvSpPr/>
          <p:nvPr/>
        </p:nvSpPr>
        <p:spPr bwMode="auto">
          <a:xfrm>
            <a:off x="3131127" y="1911927"/>
            <a:ext cx="443345" cy="318655"/>
          </a:xfrm>
          <a:prstGeom prst="mathEqual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ovná sa 67"/>
          <p:cNvSpPr/>
          <p:nvPr/>
        </p:nvSpPr>
        <p:spPr bwMode="auto">
          <a:xfrm>
            <a:off x="5500254" y="1898073"/>
            <a:ext cx="443345" cy="318655"/>
          </a:xfrm>
          <a:prstGeom prst="mathEqual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ovná sa 68"/>
          <p:cNvSpPr/>
          <p:nvPr/>
        </p:nvSpPr>
        <p:spPr bwMode="auto">
          <a:xfrm>
            <a:off x="3144982" y="2382982"/>
            <a:ext cx="443345" cy="318655"/>
          </a:xfrm>
          <a:prstGeom prst="mathEqual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ovná sa 69"/>
          <p:cNvSpPr/>
          <p:nvPr/>
        </p:nvSpPr>
        <p:spPr bwMode="auto">
          <a:xfrm>
            <a:off x="5500254" y="2410691"/>
            <a:ext cx="443345" cy="318655"/>
          </a:xfrm>
          <a:prstGeom prst="mathEqual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ovná sa 70"/>
          <p:cNvSpPr/>
          <p:nvPr/>
        </p:nvSpPr>
        <p:spPr bwMode="auto">
          <a:xfrm>
            <a:off x="3172691" y="3865419"/>
            <a:ext cx="443345" cy="318655"/>
          </a:xfrm>
          <a:prstGeom prst="mathEqual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Rovná sa 71"/>
          <p:cNvSpPr/>
          <p:nvPr/>
        </p:nvSpPr>
        <p:spPr bwMode="auto">
          <a:xfrm>
            <a:off x="3144982" y="4364183"/>
            <a:ext cx="443345" cy="318655"/>
          </a:xfrm>
          <a:prstGeom prst="mathEqual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Rovná sa 72"/>
          <p:cNvSpPr/>
          <p:nvPr/>
        </p:nvSpPr>
        <p:spPr bwMode="auto">
          <a:xfrm>
            <a:off x="5555673" y="3823856"/>
            <a:ext cx="443345" cy="318655"/>
          </a:xfrm>
          <a:prstGeom prst="mathEqual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ovná sa 73"/>
          <p:cNvSpPr/>
          <p:nvPr/>
        </p:nvSpPr>
        <p:spPr bwMode="auto">
          <a:xfrm>
            <a:off x="5555673" y="4336475"/>
            <a:ext cx="443345" cy="318655"/>
          </a:xfrm>
          <a:prstGeom prst="mathEqual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Nerovná sa 74"/>
          <p:cNvSpPr/>
          <p:nvPr/>
        </p:nvSpPr>
        <p:spPr bwMode="auto">
          <a:xfrm>
            <a:off x="3131127" y="4862945"/>
            <a:ext cx="471055" cy="277091"/>
          </a:xfrm>
          <a:prstGeom prst="mathNotEqual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Nerovná sa 75"/>
          <p:cNvSpPr/>
          <p:nvPr/>
        </p:nvSpPr>
        <p:spPr bwMode="auto">
          <a:xfrm>
            <a:off x="3117272" y="5320145"/>
            <a:ext cx="471055" cy="277091"/>
          </a:xfrm>
          <a:prstGeom prst="mathNotEqual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 sz="2400" b="1" smtClean="0">
              <a:latin typeface="Times New Roman" pitchFamily="18" charset="0"/>
            </a:endParaRPr>
          </a:p>
        </p:txBody>
      </p:sp>
      <p:sp>
        <p:nvSpPr>
          <p:cNvPr id="77" name="Nerovná sa 76"/>
          <p:cNvSpPr/>
          <p:nvPr/>
        </p:nvSpPr>
        <p:spPr bwMode="auto">
          <a:xfrm>
            <a:off x="5527963" y="4876800"/>
            <a:ext cx="471055" cy="277091"/>
          </a:xfrm>
          <a:prstGeom prst="mathNotEqual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400" b="1" smtClean="0">
              <a:solidFill>
                <a:schemeClr val="dk1"/>
              </a:solidFill>
              <a:latin typeface="Times New Roman" pitchFamily="18" charset="0"/>
            </a:endParaRPr>
          </a:p>
        </p:txBody>
      </p:sp>
      <p:sp>
        <p:nvSpPr>
          <p:cNvPr id="78" name="Nerovná sa 77"/>
          <p:cNvSpPr/>
          <p:nvPr/>
        </p:nvSpPr>
        <p:spPr bwMode="auto">
          <a:xfrm>
            <a:off x="5514108" y="5306291"/>
            <a:ext cx="471055" cy="277091"/>
          </a:xfrm>
          <a:prstGeom prst="mathNotEqual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sk-SK" sz="2400" b="1" smtClean="0">
              <a:solidFill>
                <a:schemeClr val="dk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5148064" y="2132856"/>
          <a:ext cx="360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5148064" y="2132856"/>
          <a:ext cx="360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 bwMode="auto">
          <a:xfrm>
            <a:off x="1173163" y="304800"/>
            <a:ext cx="7675415" cy="1371600"/>
          </a:xfrm>
          <a:prstGeom prst="rect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Narysuj štvorec ABCD, </a:t>
            </a:r>
            <a:br>
              <a:rPr kumimoji="1" lang="sk-SK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sk-SK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ktorého strana má dĺžku 4 cm.</a:t>
            </a:r>
            <a:endParaRPr kumimoji="1" lang="sk-SK" sz="3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1187624" y="2132856"/>
          <a:ext cx="3600000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Štvorstranná šípka 6"/>
          <p:cNvSpPr/>
          <p:nvPr/>
        </p:nvSpPr>
        <p:spPr bwMode="auto">
          <a:xfrm>
            <a:off x="6156176" y="4293096"/>
            <a:ext cx="144016" cy="144016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Štvorstranná šípka 7"/>
          <p:cNvSpPr/>
          <p:nvPr/>
        </p:nvSpPr>
        <p:spPr bwMode="auto">
          <a:xfrm>
            <a:off x="7596336" y="4293096"/>
            <a:ext cx="144016" cy="144016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Štvorstranná šípka 8"/>
          <p:cNvSpPr/>
          <p:nvPr/>
        </p:nvSpPr>
        <p:spPr bwMode="auto">
          <a:xfrm>
            <a:off x="7596336" y="2780928"/>
            <a:ext cx="144016" cy="144016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Štvorstranná šípka 9"/>
          <p:cNvSpPr/>
          <p:nvPr/>
        </p:nvSpPr>
        <p:spPr bwMode="auto">
          <a:xfrm>
            <a:off x="6156176" y="2780928"/>
            <a:ext cx="144016" cy="144016"/>
          </a:xfrm>
          <a:prstGeom prst="quad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940152" y="566124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sk-SK" b="1" dirty="0" smtClean="0"/>
              <a:t>Vyznač vrcholy</a:t>
            </a:r>
          </a:p>
          <a:p>
            <a:pPr marL="342900" indent="-342900">
              <a:buFont typeface="+mj-lt"/>
              <a:buAutoNum type="arabicParenR"/>
            </a:pPr>
            <a:r>
              <a:rPr lang="sk-SK" b="1" dirty="0" smtClean="0"/>
              <a:t>Zostroj strany</a:t>
            </a:r>
          </a:p>
          <a:p>
            <a:pPr marL="342900" indent="-342900">
              <a:buFont typeface="+mj-lt"/>
              <a:buAutoNum type="arabicParenR"/>
            </a:pPr>
            <a:r>
              <a:rPr lang="sk-SK" b="1" dirty="0" smtClean="0"/>
              <a:t>Pomenuj</a:t>
            </a:r>
            <a:endParaRPr lang="sk-SK" b="1" dirty="0"/>
          </a:p>
        </p:txBody>
      </p:sp>
      <p:cxnSp>
        <p:nvCxnSpPr>
          <p:cNvPr id="12" name="Rovná spojnica 11"/>
          <p:cNvCxnSpPr>
            <a:stCxn id="9" idx="0"/>
            <a:endCxn id="8" idx="2"/>
          </p:cNvCxnSpPr>
          <p:nvPr/>
        </p:nvCxnSpPr>
        <p:spPr bwMode="auto">
          <a:xfrm>
            <a:off x="7668344" y="2780928"/>
            <a:ext cx="0" cy="165618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 bwMode="auto">
          <a:xfrm flipH="1">
            <a:off x="6228184" y="2852936"/>
            <a:ext cx="144016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ovná spojnica 13"/>
          <p:cNvCxnSpPr>
            <a:endCxn id="7" idx="0"/>
          </p:cNvCxnSpPr>
          <p:nvPr/>
        </p:nvCxnSpPr>
        <p:spPr bwMode="auto">
          <a:xfrm>
            <a:off x="6228184" y="2852936"/>
            <a:ext cx="0" cy="144016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4499973" y="5661248"/>
            <a:ext cx="144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 smtClean="0"/>
              <a:t>Postup:</a:t>
            </a:r>
            <a:endParaRPr lang="sk-SK" dirty="0"/>
          </a:p>
        </p:txBody>
      </p:sp>
      <p:cxnSp>
        <p:nvCxnSpPr>
          <p:cNvPr id="16" name="Rovná spojnica 15"/>
          <p:cNvCxnSpPr/>
          <p:nvPr/>
        </p:nvCxnSpPr>
        <p:spPr bwMode="auto">
          <a:xfrm>
            <a:off x="6239599" y="4323392"/>
            <a:ext cx="1440160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lačidlo akcie: Domov 16">
            <a:hlinkClick r:id="rId2" action="ppaction://hlinksldjump" highlightClick="1"/>
          </p:cNvPr>
          <p:cNvSpPr/>
          <p:nvPr/>
        </p:nvSpPr>
        <p:spPr bwMode="auto">
          <a:xfrm>
            <a:off x="8820443" y="6513342"/>
            <a:ext cx="323557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050" name="Picture 2" descr="pointing-owl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258" y="5610957"/>
            <a:ext cx="1097959" cy="1043062"/>
          </a:xfrm>
          <a:prstGeom prst="rect">
            <a:avLst/>
          </a:prstGeom>
          <a:noFill/>
        </p:spPr>
      </p:pic>
      <p:sp>
        <p:nvSpPr>
          <p:cNvPr id="19" name="Tlačidlo akcie: Dopredu alebo Ďalej 18">
            <a:hlinkClick r:id="" action="ppaction://hlinkshowjump?jump=nextslide" highlightClick="1"/>
          </p:cNvPr>
          <p:cNvSpPr/>
          <p:nvPr/>
        </p:nvSpPr>
        <p:spPr bwMode="auto">
          <a:xfrm>
            <a:off x="8825345" y="6151418"/>
            <a:ext cx="318655" cy="360218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 bwMode="auto">
          <a:xfrm>
            <a:off x="1173163" y="228601"/>
            <a:ext cx="7576942" cy="1640540"/>
          </a:xfrm>
          <a:prstGeom prst="rect">
            <a:avLst/>
          </a:prstGeom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Narysuj štvorec KLMN, </a:t>
            </a:r>
            <a:b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sk-SK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ktorý bude mať strany 2-krát dlhšie ako štvorec ABCD</a:t>
            </a:r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195043" y="2484547"/>
          <a:ext cx="28800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sk-SK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sk-SK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sk-SK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lačidlo akcie: Domov 4">
            <a:hlinkClick r:id="rId3" action="ppaction://hlinksldjump" highlightClick="1"/>
          </p:cNvPr>
          <p:cNvSpPr/>
          <p:nvPr/>
        </p:nvSpPr>
        <p:spPr bwMode="auto">
          <a:xfrm>
            <a:off x="8820443" y="6513342"/>
            <a:ext cx="323557" cy="344658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5126578" y="2076585"/>
          <a:ext cx="3600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26" name="Picture 2" descr="medi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0358" y="5759104"/>
            <a:ext cx="980838" cy="903189"/>
          </a:xfrm>
          <a:prstGeom prst="rect">
            <a:avLst/>
          </a:prstGeom>
          <a:noFill/>
        </p:spPr>
      </p:pic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5098869" y="2090439"/>
          <a:ext cx="3600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  <a:gridCol w="360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>
                          <a:solidFill>
                            <a:schemeClr val="accent4"/>
                          </a:solidFill>
                        </a:rPr>
                        <a:t>N</a:t>
                      </a:r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dirty="0" smtClean="0">
                          <a:solidFill>
                            <a:schemeClr val="accent4"/>
                          </a:solidFill>
                        </a:rPr>
                        <a:t>M</a:t>
                      </a:r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b="1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sk-SK" sz="1800" dirty="0" smtClean="0">
                          <a:solidFill>
                            <a:schemeClr val="accent4"/>
                          </a:solidFill>
                        </a:rPr>
                        <a:t>K</a:t>
                      </a:r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dirty="0" smtClean="0">
                          <a:solidFill>
                            <a:schemeClr val="accent4"/>
                          </a:solidFill>
                        </a:rPr>
                        <a:t>L</a:t>
                      </a:r>
                      <a:endParaRPr lang="sk-SK" sz="1800" dirty="0">
                        <a:solidFill>
                          <a:schemeClr val="accent4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Tlačidlo akcie: Dopredu alebo Ďalej 9">
            <a:hlinkClick r:id="" action="ppaction://hlinkshowjump?jump=nextslide" highlightClick="1"/>
          </p:cNvPr>
          <p:cNvSpPr/>
          <p:nvPr/>
        </p:nvSpPr>
        <p:spPr bwMode="auto">
          <a:xfrm>
            <a:off x="8825345" y="6151418"/>
            <a:ext cx="318655" cy="360218"/>
          </a:xfrm>
          <a:prstGeom prst="actionButtonForwardNex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2">
  <a:themeElements>
    <a:clrScheme name="Vlastná 13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595959"/>
      </a:hlink>
      <a:folHlink>
        <a:srgbClr val="3F3F3F"/>
      </a:folHlink>
    </a:clrScheme>
    <a:fontScheme name="Krava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rava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va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á 4">
    <a:dk1>
      <a:sysClr val="windowText" lastClr="000000"/>
    </a:dk1>
    <a:lt1>
      <a:sysClr val="window" lastClr="FFFFFF"/>
    </a:lt1>
    <a:dk2>
      <a:srgbClr val="FFFFFF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Vlastná 4">
    <a:dk1>
      <a:sysClr val="windowText" lastClr="000000"/>
    </a:dk1>
    <a:lt1>
      <a:sysClr val="window" lastClr="FFFFFF"/>
    </a:lt1>
    <a:dk2>
      <a:srgbClr val="FFFFFF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Vlastná 4">
    <a:dk1>
      <a:sysClr val="windowText" lastClr="000000"/>
    </a:dk1>
    <a:lt1>
      <a:sysClr val="window" lastClr="FFFFFF"/>
    </a:lt1>
    <a:dk2>
      <a:srgbClr val="FFFFFF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Vlastná 5">
    <a:dk1>
      <a:sysClr val="windowText" lastClr="000000"/>
    </a:dk1>
    <a:lt1>
      <a:sysClr val="window" lastClr="FFFFFF"/>
    </a:lt1>
    <a:dk2>
      <a:srgbClr val="006600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CC00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5.xml><?xml version="1.0" encoding="utf-8"?>
<a:themeOverride xmlns:a="http://schemas.openxmlformats.org/drawingml/2006/main">
  <a:clrScheme name="Vlastná 5">
    <a:dk1>
      <a:sysClr val="windowText" lastClr="000000"/>
    </a:dk1>
    <a:lt1>
      <a:sysClr val="window" lastClr="FFFFFF"/>
    </a:lt1>
    <a:dk2>
      <a:srgbClr val="006600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CC00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6.xml><?xml version="1.0" encoding="utf-8"?>
<a:themeOverride xmlns:a="http://schemas.openxmlformats.org/drawingml/2006/main">
  <a:clrScheme name="Vlastná 5">
    <a:dk1>
      <a:sysClr val="windowText" lastClr="000000"/>
    </a:dk1>
    <a:lt1>
      <a:sysClr val="window" lastClr="FFFFFF"/>
    </a:lt1>
    <a:dk2>
      <a:srgbClr val="006600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CC00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Motív2</Template>
  <TotalTime>1282</TotalTime>
  <Words>1189</Words>
  <Application>Microsoft Office PowerPoint</Application>
  <PresentationFormat>Prezentácia na obrazovke (4:3)</PresentationFormat>
  <Paragraphs>431</Paragraphs>
  <Slides>27</Slides>
  <Notes>9</Notes>
  <HiddenSlides>2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28" baseType="lpstr">
      <vt:lpstr>Motív2</vt:lpstr>
      <vt:lpstr>Rovinné útvary</vt:lpstr>
      <vt:lpstr>Obsah</vt:lpstr>
      <vt:lpstr>Snímka 3</vt:lpstr>
      <vt:lpstr>Pracuj podľa pokynov:</vt:lpstr>
      <vt:lpstr>Pomenuj útvary:</vt:lpstr>
      <vt:lpstr>Vlastnosti štvoruholníkov:</vt:lpstr>
      <vt:lpstr>Štvorec a obdĺžnik</vt:lpstr>
      <vt:lpstr>Snímka 8</vt:lpstr>
      <vt:lpstr>Snímka 9</vt:lpstr>
      <vt:lpstr>Snímka 10</vt:lpstr>
      <vt:lpstr>Snímka 11</vt:lpstr>
      <vt:lpstr>Snímka 12</vt:lpstr>
      <vt:lpstr>Detské pieskovisko má tvar štvorca. Ocko chce vymeniť drevené ohradenie okolo neho. Koľko metrov drevených dosiek je potrebné kúpiť, ak jedna jeho strana meria 3 metre?</vt:lpstr>
      <vt:lpstr>Snímka 14</vt:lpstr>
      <vt:lpstr>Vypočítaj obvody štvorcov:</vt:lpstr>
      <vt:lpstr>Bazén má tvar obdĺžnika s rozmermi 50 m x 25 m. Aký je obvod bazéna?</vt:lpstr>
      <vt:lpstr>Snímka 17</vt:lpstr>
      <vt:lpstr>Vypočítaj obvody obdĺžnikov:</vt:lpstr>
      <vt:lpstr>Záhrada má tvar trojuholníka. Otecko chce starý plot vymeniť za nový.  Koľko metrov musí kúpiť, ak vie, že strany merajú 5 m, 6 m a 8 m?</vt:lpstr>
      <vt:lpstr>Snímka 20</vt:lpstr>
      <vt:lpstr>Snímka 21</vt:lpstr>
      <vt:lpstr>Vypočítaj obvody trojuholníkov:</vt:lpstr>
      <vt:lpstr>Kružnica a kruh</vt:lpstr>
      <vt:lpstr>Vypočítaj polomer a priemer kruhov a kružníc:</vt:lpstr>
      <vt:lpstr>Konštrukcia trojuholníka ABC</vt:lpstr>
      <vt:lpstr>Zostroj trojuholník: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Rysovanie štvorca a obdĺžnika  v štvorcovej sieti</dc:title>
  <dc:creator>lenovo_ntb</dc:creator>
  <cp:lastModifiedBy>lenovo_ntb</cp:lastModifiedBy>
  <cp:revision>111</cp:revision>
  <dcterms:created xsi:type="dcterms:W3CDTF">2013-10-05T08:16:07Z</dcterms:created>
  <dcterms:modified xsi:type="dcterms:W3CDTF">2013-12-01T10:50:22Z</dcterms:modified>
</cp:coreProperties>
</file>