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60343-E598-4287-B606-9847E4B6482A}" type="datetimeFigureOut">
              <a:rPr lang="sk-SK" smtClean="0"/>
              <a:pPr/>
              <a:t>6. 10. 2013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8C839-EAC6-46C8-BAB1-752DA18DE400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E463C-37A9-4404-86F8-6AB0C875C4A9}" type="slidenum">
              <a:rPr lang="sk-SK" smtClean="0"/>
              <a:pPr/>
              <a:t>12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E463C-37A9-4404-86F8-6AB0C875C4A9}" type="slidenum">
              <a:rPr lang="sk-SK" smtClean="0"/>
              <a:pPr/>
              <a:t>13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09600"/>
            <a:ext cx="6629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819400"/>
            <a:ext cx="8305800" cy="2514600"/>
          </a:xfrm>
        </p:spPr>
        <p:txBody>
          <a:bodyPr/>
          <a:lstStyle>
            <a:lvl1pPr marL="0" indent="0">
              <a:defRPr/>
            </a:lvl1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pic>
        <p:nvPicPr>
          <p:cNvPr id="2057" name="Picture 9" descr="Z:\newtek\_backgrounds_1.02\Ryan\PP Template 4\apple_rotating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85800"/>
            <a:ext cx="1524000" cy="1143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334000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33400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ead Bold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ead Bold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ead Bold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ead Bold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ead Bold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ead Bold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ead Bold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ead Bold" pitchFamily="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7" Type="http://schemas.openxmlformats.org/officeDocument/2006/relationships/image" Target="../media/image9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smtClean="0"/>
              <a:t>Matematická rozcvička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214686"/>
            <a:ext cx="8305800" cy="2000264"/>
          </a:xfrm>
        </p:spPr>
        <p:txBody>
          <a:bodyPr/>
          <a:lstStyle/>
          <a:p>
            <a:pPr>
              <a:buNone/>
            </a:pPr>
            <a:r>
              <a:rPr lang="sk-SK" dirty="0" smtClean="0"/>
              <a:t>Premeny jednotiek dĺžky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4. ročník                     Mgr. A. </a:t>
            </a:r>
            <a:r>
              <a:rPr lang="sk-SK" dirty="0" err="1" smtClean="0"/>
              <a:t>Karchutňáková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0430" y="838200"/>
            <a:ext cx="2357454" cy="876288"/>
          </a:xfrm>
          <a:prstGeom prst="ellipse">
            <a:avLst/>
          </a:prstGeom>
          <a:solidFill>
            <a:srgbClr val="003300"/>
          </a:solidFill>
        </p:spPr>
        <p:txBody>
          <a:bodyPr/>
          <a:lstStyle/>
          <a:p>
            <a:r>
              <a:rPr lang="sk-SK" dirty="0" smtClean="0"/>
              <a:t>9.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5800" y="2571744"/>
            <a:ext cx="7772400" cy="3429024"/>
          </a:xfrm>
          <a:solidFill>
            <a:schemeClr val="tx1"/>
          </a:solidFill>
        </p:spPr>
        <p:txBody>
          <a:bodyPr/>
          <a:lstStyle/>
          <a:p>
            <a:pPr algn="ctr">
              <a:buNone/>
            </a:pPr>
            <a:r>
              <a:rPr lang="sk-SK" sz="9600" dirty="0" smtClean="0"/>
              <a:t>6 m 14 dm =</a:t>
            </a:r>
          </a:p>
          <a:p>
            <a:pPr algn="ctr">
              <a:buNone/>
            </a:pPr>
            <a:r>
              <a:rPr lang="sk-SK" sz="9600" dirty="0" smtClean="0"/>
              <a:t>= __ dm</a:t>
            </a:r>
            <a:endParaRPr lang="sk-SK" sz="9600" dirty="0"/>
          </a:p>
        </p:txBody>
      </p:sp>
    </p:spTree>
  </p:cSld>
  <p:clrMapOvr>
    <a:masterClrMapping/>
  </p:clrMapOvr>
  <p:transition advTm="17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0430" y="838200"/>
            <a:ext cx="2357454" cy="876288"/>
          </a:xfrm>
          <a:prstGeom prst="ellipse">
            <a:avLst/>
          </a:prstGeom>
          <a:solidFill>
            <a:srgbClr val="003300"/>
          </a:solidFill>
        </p:spPr>
        <p:txBody>
          <a:bodyPr/>
          <a:lstStyle/>
          <a:p>
            <a:r>
              <a:rPr lang="sk-SK" dirty="0" smtClean="0"/>
              <a:t>10.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5800" y="2571744"/>
            <a:ext cx="7772400" cy="3429024"/>
          </a:xfrm>
          <a:solidFill>
            <a:schemeClr val="tx1"/>
          </a:solidFill>
        </p:spPr>
        <p:txBody>
          <a:bodyPr/>
          <a:lstStyle/>
          <a:p>
            <a:pPr algn="ctr">
              <a:buNone/>
            </a:pPr>
            <a:r>
              <a:rPr lang="sk-SK" sz="9600" dirty="0" smtClean="0"/>
              <a:t>9 m 7 dm =</a:t>
            </a:r>
          </a:p>
          <a:p>
            <a:pPr algn="ctr">
              <a:buNone/>
            </a:pPr>
            <a:r>
              <a:rPr lang="sk-SK" sz="9600" dirty="0" smtClean="0"/>
              <a:t>= __ cm</a:t>
            </a:r>
            <a:endParaRPr lang="sk-SK" sz="9600" dirty="0"/>
          </a:p>
        </p:txBody>
      </p:sp>
    </p:spTree>
  </p:cSld>
  <p:clrMapOvr>
    <a:masterClrMapping/>
  </p:clrMapOvr>
  <p:transition advTm="17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Kontrola výsledkov: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3893342" cy="4444581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723900" indent="-655638">
              <a:buClr>
                <a:srgbClr val="7030A0"/>
              </a:buClr>
              <a:buFont typeface="+mj-lt"/>
              <a:buAutoNum type="arabicPeriod"/>
            </a:pPr>
            <a:r>
              <a:rPr lang="sk-SK" sz="4800" b="1" dirty="0" smtClean="0">
                <a:ln w="1905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2 000 m</a:t>
            </a:r>
          </a:p>
          <a:p>
            <a:pPr marL="723900" indent="-655638">
              <a:buClr>
                <a:srgbClr val="7030A0"/>
              </a:buClr>
              <a:buFont typeface="+mj-lt"/>
              <a:buAutoNum type="arabicPeriod"/>
            </a:pPr>
            <a:r>
              <a:rPr lang="sk-SK" sz="4800" b="1" dirty="0" smtClean="0">
                <a:ln w="1905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700 cm</a:t>
            </a:r>
          </a:p>
          <a:p>
            <a:pPr marL="723900" indent="-655638">
              <a:buClr>
                <a:srgbClr val="7030A0"/>
              </a:buClr>
              <a:buFont typeface="+mj-lt"/>
              <a:buAutoNum type="arabicPeriod"/>
            </a:pPr>
            <a:r>
              <a:rPr lang="sk-SK" sz="4800" b="1" dirty="0" smtClean="0">
                <a:ln w="1905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40 cm</a:t>
            </a:r>
          </a:p>
          <a:p>
            <a:pPr marL="723900" indent="-655638">
              <a:buClr>
                <a:srgbClr val="7030A0"/>
              </a:buClr>
              <a:buFont typeface="+mj-lt"/>
              <a:buAutoNum type="arabicPeriod"/>
            </a:pPr>
            <a:r>
              <a:rPr lang="sk-SK" sz="4800" b="1" dirty="0" smtClean="0">
                <a:ln w="1905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 m</a:t>
            </a:r>
          </a:p>
          <a:p>
            <a:pPr marL="723900" indent="-655638">
              <a:buClr>
                <a:srgbClr val="7030A0"/>
              </a:buClr>
              <a:buFont typeface="+mj-lt"/>
              <a:buAutoNum type="arabicPeriod"/>
            </a:pPr>
            <a:r>
              <a:rPr lang="sk-SK" sz="4800" b="1" dirty="0" smtClean="0">
                <a:ln w="1905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90 cm</a:t>
            </a:r>
          </a:p>
          <a:p>
            <a:pPr marL="582930" indent="-514350">
              <a:buFont typeface="+mj-lt"/>
              <a:buAutoNum type="arabicPeriod"/>
            </a:pPr>
            <a:endParaRPr lang="sk-SK" sz="5400" b="1" dirty="0" smtClean="0">
              <a:solidFill>
                <a:schemeClr val="bg1"/>
              </a:solidFill>
            </a:endParaRPr>
          </a:p>
          <a:p>
            <a:pPr marL="582930" indent="-514350">
              <a:buFont typeface="+mj-lt"/>
              <a:buAutoNum type="arabicPeriod"/>
            </a:pPr>
            <a:endParaRPr lang="sk-SK" sz="5400" b="1" dirty="0" smtClean="0">
              <a:solidFill>
                <a:schemeClr val="bg1"/>
              </a:solidFill>
            </a:endParaRPr>
          </a:p>
          <a:p>
            <a:pPr marL="582930" indent="-514350">
              <a:buFont typeface="+mj-lt"/>
              <a:buAutoNum type="arabicPeriod"/>
            </a:pPr>
            <a:endParaRPr lang="sk-SK" sz="5400" b="1" dirty="0" smtClean="0">
              <a:solidFill>
                <a:schemeClr val="bg1"/>
              </a:solidFill>
            </a:endParaRPr>
          </a:p>
          <a:p>
            <a:pPr marL="582930" indent="-514350">
              <a:buFont typeface="+mj-lt"/>
              <a:buAutoNum type="arabicPeriod"/>
            </a:pPr>
            <a:endParaRPr lang="sk-SK" sz="5400" b="1" dirty="0" smtClean="0">
              <a:solidFill>
                <a:schemeClr val="bg1"/>
              </a:solidFill>
            </a:endParaRPr>
          </a:p>
          <a:p>
            <a:pPr marL="582930" indent="-514350">
              <a:buFont typeface="+mj-lt"/>
              <a:buAutoNum type="arabicPeriod"/>
            </a:pPr>
            <a:endParaRPr lang="sk-SK" sz="5400" b="1" dirty="0">
              <a:solidFill>
                <a:schemeClr val="bg1"/>
              </a:solidFill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3774308" cy="4444581"/>
          </a:xfrm>
          <a:solidFill>
            <a:srgbClr val="FFFF00"/>
          </a:solidFill>
        </p:spPr>
        <p:txBody>
          <a:bodyPr vert="horz">
            <a:normAutofit/>
          </a:bodyPr>
          <a:lstStyle/>
          <a:p>
            <a:pPr marL="981075" indent="-625475">
              <a:buClr>
                <a:srgbClr val="7030A0"/>
              </a:buClr>
              <a:buFont typeface="+mj-lt"/>
              <a:buAutoNum type="arabicPeriod" startAt="6"/>
            </a:pPr>
            <a:r>
              <a:rPr lang="sk-SK" sz="4800" b="1" dirty="0" smtClean="0">
                <a:ln w="1905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 dm</a:t>
            </a:r>
          </a:p>
          <a:p>
            <a:pPr marL="981075" indent="-625475">
              <a:buClr>
                <a:srgbClr val="7030A0"/>
              </a:buClr>
              <a:buFont typeface="+mj-lt"/>
              <a:buAutoNum type="arabicPeriod" startAt="6"/>
            </a:pPr>
            <a:r>
              <a:rPr lang="sk-SK" sz="4800" b="1" dirty="0" smtClean="0">
                <a:ln w="1905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380 cm</a:t>
            </a:r>
          </a:p>
          <a:p>
            <a:pPr marL="981075" indent="-625475">
              <a:buClr>
                <a:srgbClr val="7030A0"/>
              </a:buClr>
              <a:buFont typeface="+mj-lt"/>
              <a:buAutoNum type="arabicPeriod" startAt="6"/>
            </a:pPr>
            <a:r>
              <a:rPr lang="sk-SK" sz="4800" b="1" dirty="0" smtClean="0">
                <a:ln w="1905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200 m</a:t>
            </a:r>
          </a:p>
          <a:p>
            <a:pPr marL="981075" indent="-625475">
              <a:buClr>
                <a:srgbClr val="7030A0"/>
              </a:buClr>
              <a:buFont typeface="+mj-lt"/>
              <a:buAutoNum type="arabicPeriod" startAt="6"/>
            </a:pPr>
            <a:r>
              <a:rPr lang="sk-SK" sz="4800" b="1" dirty="0" smtClean="0">
                <a:ln w="1905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74 dm</a:t>
            </a:r>
          </a:p>
          <a:p>
            <a:pPr marL="981075" indent="-885825">
              <a:buClr>
                <a:srgbClr val="7030A0"/>
              </a:buClr>
              <a:buFont typeface="+mj-lt"/>
              <a:buAutoNum type="arabicPeriod" startAt="6"/>
            </a:pPr>
            <a:r>
              <a:rPr lang="sk-SK" sz="4800" b="1" dirty="0" smtClean="0">
                <a:ln w="1905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970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162800" cy="876288"/>
          </a:xfrm>
        </p:spPr>
        <p:txBody>
          <a:bodyPr/>
          <a:lstStyle/>
          <a:p>
            <a:r>
              <a:rPr lang="sk-SK" sz="4800" dirty="0" smtClean="0"/>
              <a:t>Ohodnoť sa:</a:t>
            </a:r>
            <a:endParaRPr lang="sk-SK" sz="48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2786050" y="1857364"/>
            <a:ext cx="1107260" cy="4357718"/>
          </a:xfrm>
          <a:solidFill>
            <a:schemeClr val="bg2">
              <a:lumMod val="50000"/>
            </a:schemeClr>
          </a:solidFill>
        </p:spPr>
        <p:txBody>
          <a:bodyPr>
            <a:noAutofit/>
          </a:bodyPr>
          <a:lstStyle/>
          <a:p>
            <a:pPr algn="r">
              <a:buNone/>
            </a:pPr>
            <a:r>
              <a:rPr lang="sk-SK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1:</a:t>
            </a:r>
          </a:p>
          <a:p>
            <a:pPr algn="r">
              <a:buNone/>
            </a:pPr>
            <a:r>
              <a:rPr lang="sk-SK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2:</a:t>
            </a:r>
          </a:p>
          <a:p>
            <a:pPr algn="r">
              <a:buNone/>
            </a:pPr>
            <a:r>
              <a:rPr lang="sk-SK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3:</a:t>
            </a:r>
          </a:p>
          <a:p>
            <a:pPr algn="r">
              <a:buNone/>
            </a:pPr>
            <a:r>
              <a:rPr lang="sk-SK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4:</a:t>
            </a:r>
          </a:p>
          <a:p>
            <a:pPr algn="r">
              <a:buNone/>
            </a:pPr>
            <a:r>
              <a:rPr lang="sk-SK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5: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3929058" y="1857364"/>
            <a:ext cx="4038600" cy="43577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buNone/>
            </a:pPr>
            <a:r>
              <a:rPr lang="sk-SK" sz="4800" b="1" dirty="0" smtClean="0">
                <a:ln w="5080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1 chyba</a:t>
            </a:r>
          </a:p>
          <a:p>
            <a:pPr>
              <a:buNone/>
            </a:pPr>
            <a:r>
              <a:rPr lang="sk-SK" sz="4800" b="1" dirty="0" smtClean="0">
                <a:ln w="5080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2 – 3 chyby</a:t>
            </a:r>
          </a:p>
          <a:p>
            <a:pPr>
              <a:buNone/>
            </a:pPr>
            <a:r>
              <a:rPr lang="sk-SK" sz="4800" b="1" dirty="0" smtClean="0">
                <a:ln w="5080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4 – 5 chýb</a:t>
            </a:r>
          </a:p>
          <a:p>
            <a:pPr>
              <a:buNone/>
            </a:pPr>
            <a:r>
              <a:rPr lang="sk-SK" sz="4800" b="1" dirty="0" smtClean="0">
                <a:ln w="5080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6 – 7 chýb</a:t>
            </a:r>
          </a:p>
          <a:p>
            <a:pPr>
              <a:buNone/>
            </a:pPr>
            <a:r>
              <a:rPr lang="sk-SK" sz="4800" b="1" dirty="0" smtClean="0">
                <a:ln w="5080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8 – 10 chýb</a:t>
            </a:r>
            <a:endParaRPr lang="sk-SK" sz="4800" b="1" dirty="0">
              <a:ln w="5080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pic>
        <p:nvPicPr>
          <p:cNvPr id="2060" name="Picture 12" descr="http://www.beruska8.cz/smajlici/smajlici1/15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5014" y="1857365"/>
            <a:ext cx="1008000" cy="852218"/>
          </a:xfrm>
          <a:prstGeom prst="rect">
            <a:avLst/>
          </a:prstGeom>
          <a:noFill/>
        </p:spPr>
      </p:pic>
      <p:pic>
        <p:nvPicPr>
          <p:cNvPr id="2062" name="Picture 14" descr="http://www.beruska8.cz/smajlici/smajlici1/18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3501008"/>
            <a:ext cx="1008000" cy="1008001"/>
          </a:xfrm>
          <a:prstGeom prst="rect">
            <a:avLst/>
          </a:prstGeom>
          <a:noFill/>
        </p:spPr>
      </p:pic>
      <p:pic>
        <p:nvPicPr>
          <p:cNvPr id="2064" name="Picture 16" descr="http://www.beruska8.cz/smajlici/smajlici1/87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3688" y="5445224"/>
            <a:ext cx="1008000" cy="824728"/>
          </a:xfrm>
          <a:prstGeom prst="rect">
            <a:avLst/>
          </a:prstGeom>
          <a:noFill/>
        </p:spPr>
      </p:pic>
      <p:pic>
        <p:nvPicPr>
          <p:cNvPr id="2066" name="Picture 18" descr="http://www.beruska8.cz/smajlici/smajlici1/97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688" y="4437112"/>
            <a:ext cx="1008000" cy="1008001"/>
          </a:xfrm>
          <a:prstGeom prst="rect">
            <a:avLst/>
          </a:prstGeom>
          <a:noFill/>
        </p:spPr>
      </p:pic>
      <p:pic>
        <p:nvPicPr>
          <p:cNvPr id="2068" name="Picture 20" descr="http://www.beruska8.cz/smajlici/smajlici1/122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63688" y="2708920"/>
            <a:ext cx="1008000" cy="816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0430" y="838200"/>
            <a:ext cx="2357454" cy="876288"/>
          </a:xfrm>
          <a:prstGeom prst="ellipse">
            <a:avLst/>
          </a:prstGeom>
          <a:solidFill>
            <a:srgbClr val="003300"/>
          </a:solidFill>
        </p:spPr>
        <p:txBody>
          <a:bodyPr/>
          <a:lstStyle/>
          <a:p>
            <a:r>
              <a:rPr lang="sk-SK" dirty="0" smtClean="0"/>
              <a:t>1.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5800" y="2571744"/>
            <a:ext cx="7772400" cy="1785950"/>
          </a:xfrm>
          <a:solidFill>
            <a:schemeClr val="tx1"/>
          </a:solidFill>
        </p:spPr>
        <p:txBody>
          <a:bodyPr/>
          <a:lstStyle/>
          <a:p>
            <a:pPr algn="ctr">
              <a:buNone/>
            </a:pPr>
            <a:r>
              <a:rPr lang="sk-SK" sz="9600" dirty="0" smtClean="0"/>
              <a:t>2 km = __ m</a:t>
            </a:r>
            <a:endParaRPr lang="sk-SK" sz="9600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0430" y="838200"/>
            <a:ext cx="2357454" cy="876288"/>
          </a:xfrm>
          <a:prstGeom prst="ellipse">
            <a:avLst/>
          </a:prstGeom>
          <a:solidFill>
            <a:srgbClr val="003300"/>
          </a:solidFill>
        </p:spPr>
        <p:txBody>
          <a:bodyPr/>
          <a:lstStyle/>
          <a:p>
            <a:r>
              <a:rPr lang="sk-SK" dirty="0" smtClean="0"/>
              <a:t>2.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5800" y="2571744"/>
            <a:ext cx="7772400" cy="1785950"/>
          </a:xfrm>
          <a:solidFill>
            <a:schemeClr val="tx1"/>
          </a:solidFill>
        </p:spPr>
        <p:txBody>
          <a:bodyPr/>
          <a:lstStyle/>
          <a:p>
            <a:pPr algn="ctr">
              <a:buNone/>
            </a:pPr>
            <a:r>
              <a:rPr lang="sk-SK" sz="9600" dirty="0" smtClean="0"/>
              <a:t>7 m = __ cm</a:t>
            </a:r>
            <a:endParaRPr lang="sk-SK" sz="9600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0430" y="838200"/>
            <a:ext cx="2357454" cy="876288"/>
          </a:xfrm>
          <a:prstGeom prst="ellipse">
            <a:avLst/>
          </a:prstGeom>
          <a:solidFill>
            <a:srgbClr val="003300"/>
          </a:solidFill>
        </p:spPr>
        <p:txBody>
          <a:bodyPr/>
          <a:lstStyle/>
          <a:p>
            <a:r>
              <a:rPr lang="sk-SK" dirty="0" smtClean="0"/>
              <a:t>3.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2571744"/>
            <a:ext cx="8352928" cy="1577336"/>
          </a:xfrm>
          <a:solidFill>
            <a:schemeClr val="tx1"/>
          </a:solidFill>
        </p:spPr>
        <p:txBody>
          <a:bodyPr/>
          <a:lstStyle/>
          <a:p>
            <a:pPr algn="ctr">
              <a:buNone/>
            </a:pPr>
            <a:r>
              <a:rPr lang="sk-SK" sz="8500" dirty="0" smtClean="0"/>
              <a:t>4 000 cm </a:t>
            </a:r>
            <a:r>
              <a:rPr lang="sk-SK" sz="8500" dirty="0" smtClean="0"/>
              <a:t>=</a:t>
            </a:r>
            <a:r>
              <a:rPr lang="sk-SK" sz="8500" dirty="0" smtClean="0"/>
              <a:t> </a:t>
            </a:r>
            <a:r>
              <a:rPr lang="sk-SK" sz="8500" dirty="0" smtClean="0"/>
              <a:t>__ m</a:t>
            </a:r>
            <a:endParaRPr lang="sk-SK" sz="8500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0430" y="838200"/>
            <a:ext cx="2357454" cy="876288"/>
          </a:xfrm>
          <a:prstGeom prst="ellipse">
            <a:avLst/>
          </a:prstGeom>
          <a:solidFill>
            <a:srgbClr val="003300"/>
          </a:solidFill>
        </p:spPr>
        <p:txBody>
          <a:bodyPr/>
          <a:lstStyle/>
          <a:p>
            <a:r>
              <a:rPr lang="sk-SK" dirty="0" smtClean="0"/>
              <a:t>4.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2571744"/>
            <a:ext cx="8352928" cy="1505328"/>
          </a:xfrm>
          <a:solidFill>
            <a:schemeClr val="tx1"/>
          </a:solidFill>
        </p:spPr>
        <p:txBody>
          <a:bodyPr/>
          <a:lstStyle/>
          <a:p>
            <a:pPr algn="ctr">
              <a:buNone/>
            </a:pPr>
            <a:r>
              <a:rPr lang="sk-SK" sz="8200" dirty="0" smtClean="0"/>
              <a:t>8 000 mm </a:t>
            </a:r>
            <a:r>
              <a:rPr lang="sk-SK" sz="8200" dirty="0" smtClean="0"/>
              <a:t>= </a:t>
            </a:r>
            <a:r>
              <a:rPr lang="sk-SK" sz="8200" dirty="0" smtClean="0"/>
              <a:t>__ m</a:t>
            </a:r>
            <a:endParaRPr lang="sk-SK" sz="8200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0430" y="838200"/>
            <a:ext cx="2357454" cy="876288"/>
          </a:xfrm>
          <a:prstGeom prst="ellipse">
            <a:avLst/>
          </a:prstGeom>
          <a:solidFill>
            <a:srgbClr val="003300"/>
          </a:solidFill>
        </p:spPr>
        <p:txBody>
          <a:bodyPr/>
          <a:lstStyle/>
          <a:p>
            <a:r>
              <a:rPr lang="sk-SK" dirty="0" smtClean="0"/>
              <a:t>5.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2571744"/>
            <a:ext cx="8352928" cy="1649344"/>
          </a:xfrm>
          <a:solidFill>
            <a:schemeClr val="tx1"/>
          </a:solidFill>
        </p:spPr>
        <p:txBody>
          <a:bodyPr/>
          <a:lstStyle/>
          <a:p>
            <a:pPr algn="ctr">
              <a:buNone/>
            </a:pPr>
            <a:r>
              <a:rPr lang="sk-SK" sz="8500" dirty="0" smtClean="0"/>
              <a:t>900 mm </a:t>
            </a:r>
            <a:r>
              <a:rPr lang="sk-SK" sz="8500" dirty="0" smtClean="0"/>
              <a:t>= </a:t>
            </a:r>
            <a:r>
              <a:rPr lang="sk-SK" sz="8500" dirty="0" smtClean="0"/>
              <a:t>__ cm</a:t>
            </a:r>
            <a:endParaRPr lang="sk-SK" sz="8500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0430" y="838200"/>
            <a:ext cx="2357454" cy="876288"/>
          </a:xfrm>
          <a:prstGeom prst="ellipse">
            <a:avLst/>
          </a:prstGeom>
          <a:solidFill>
            <a:srgbClr val="003300"/>
          </a:solidFill>
        </p:spPr>
        <p:txBody>
          <a:bodyPr/>
          <a:lstStyle/>
          <a:p>
            <a:r>
              <a:rPr lang="sk-SK" dirty="0" smtClean="0"/>
              <a:t>6.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2571744"/>
            <a:ext cx="8352928" cy="1793360"/>
          </a:xfrm>
          <a:solidFill>
            <a:schemeClr val="tx1"/>
          </a:solidFill>
        </p:spPr>
        <p:txBody>
          <a:bodyPr/>
          <a:lstStyle/>
          <a:p>
            <a:pPr algn="ctr">
              <a:buNone/>
            </a:pPr>
            <a:r>
              <a:rPr lang="sk-SK" sz="9600" dirty="0" smtClean="0"/>
              <a:t>40 cm </a:t>
            </a:r>
            <a:r>
              <a:rPr lang="sk-SK" sz="9600" dirty="0" smtClean="0"/>
              <a:t>= </a:t>
            </a:r>
            <a:r>
              <a:rPr lang="sk-SK" sz="9600" dirty="0" smtClean="0"/>
              <a:t>__ dm</a:t>
            </a:r>
            <a:endParaRPr lang="sk-SK" sz="9600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0430" y="838200"/>
            <a:ext cx="2357454" cy="876288"/>
          </a:xfrm>
          <a:prstGeom prst="ellipse">
            <a:avLst/>
          </a:prstGeom>
          <a:solidFill>
            <a:srgbClr val="003300"/>
          </a:solidFill>
        </p:spPr>
        <p:txBody>
          <a:bodyPr/>
          <a:lstStyle/>
          <a:p>
            <a:r>
              <a:rPr lang="sk-SK" dirty="0" smtClean="0"/>
              <a:t>7.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3140968"/>
            <a:ext cx="8352928" cy="1656184"/>
          </a:xfrm>
          <a:solidFill>
            <a:schemeClr val="tx1"/>
          </a:solidFill>
        </p:spPr>
        <p:txBody>
          <a:bodyPr/>
          <a:lstStyle/>
          <a:p>
            <a:pPr algn="ctr">
              <a:buNone/>
            </a:pPr>
            <a:r>
              <a:rPr lang="sk-SK" sz="9600" dirty="0" smtClean="0"/>
              <a:t>38 dm </a:t>
            </a:r>
            <a:r>
              <a:rPr lang="sk-SK" sz="9600" dirty="0" smtClean="0"/>
              <a:t>= </a:t>
            </a:r>
            <a:r>
              <a:rPr lang="sk-SK" sz="9600" dirty="0" smtClean="0"/>
              <a:t>__ cm</a:t>
            </a:r>
            <a:endParaRPr lang="sk-SK" sz="9600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0430" y="838200"/>
            <a:ext cx="2357454" cy="876288"/>
          </a:xfrm>
          <a:prstGeom prst="ellipse">
            <a:avLst/>
          </a:prstGeom>
          <a:solidFill>
            <a:srgbClr val="003300"/>
          </a:solidFill>
        </p:spPr>
        <p:txBody>
          <a:bodyPr/>
          <a:lstStyle/>
          <a:p>
            <a:r>
              <a:rPr lang="sk-SK" dirty="0" smtClean="0"/>
              <a:t>8.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5800" y="2571744"/>
            <a:ext cx="7772400" cy="1785950"/>
          </a:xfrm>
          <a:solidFill>
            <a:schemeClr val="tx1"/>
          </a:solidFill>
        </p:spPr>
        <p:txBody>
          <a:bodyPr/>
          <a:lstStyle/>
          <a:p>
            <a:pPr algn="ctr">
              <a:buNone/>
            </a:pPr>
            <a:r>
              <a:rPr lang="sk-SK" sz="9600" dirty="0" smtClean="0"/>
              <a:t>20 dm = __ m</a:t>
            </a:r>
            <a:endParaRPr lang="sk-SK" sz="9600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6">
  <a:themeElements>
    <a:clrScheme name="Motív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Mead Bold"/>
        <a:ea typeface=""/>
        <a:cs typeface=""/>
      </a:majorFont>
      <a:minorFont>
        <a:latin typeface="Mea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ív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Motív6</Template>
  <TotalTime>38</TotalTime>
  <Words>148</Words>
  <Application>Microsoft Office PowerPoint</Application>
  <PresentationFormat>Prezentácia na obrazovke (4:3)</PresentationFormat>
  <Paragraphs>53</Paragraphs>
  <Slides>13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Motív6</vt:lpstr>
      <vt:lpstr>Matematická rozcvička</vt:lpstr>
      <vt:lpstr>1.</vt:lpstr>
      <vt:lpstr>2.</vt:lpstr>
      <vt:lpstr>3.</vt:lpstr>
      <vt:lpstr>4.</vt:lpstr>
      <vt:lpstr>5.</vt:lpstr>
      <vt:lpstr>6.</vt:lpstr>
      <vt:lpstr>7.</vt:lpstr>
      <vt:lpstr>8.</vt:lpstr>
      <vt:lpstr>9.</vt:lpstr>
      <vt:lpstr>10.</vt:lpstr>
      <vt:lpstr>Kontrola výsledkov:</vt:lpstr>
      <vt:lpstr>Ohodnoť sa: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Matematická rozcvička</dc:title>
  <dc:creator>lenovo_ntb</dc:creator>
  <cp:lastModifiedBy>lenovo_ntb</cp:lastModifiedBy>
  <cp:revision>5</cp:revision>
  <dcterms:created xsi:type="dcterms:W3CDTF">2010-02-28T05:40:26Z</dcterms:created>
  <dcterms:modified xsi:type="dcterms:W3CDTF">2013-10-06T06:39:37Z</dcterms:modified>
</cp:coreProperties>
</file>